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71" r:id="rId5"/>
    <p:sldId id="272" r:id="rId6"/>
    <p:sldId id="273" r:id="rId7"/>
    <p:sldId id="309" r:id="rId8"/>
    <p:sldId id="275" r:id="rId9"/>
    <p:sldId id="276" r:id="rId10"/>
    <p:sldId id="278" r:id="rId11"/>
    <p:sldId id="277" r:id="rId12"/>
    <p:sldId id="289" r:id="rId13"/>
    <p:sldId id="291" r:id="rId14"/>
    <p:sldId id="287" r:id="rId15"/>
    <p:sldId id="265" r:id="rId16"/>
    <p:sldId id="312" r:id="rId17"/>
    <p:sldId id="288" r:id="rId18"/>
    <p:sldId id="259" r:id="rId19"/>
    <p:sldId id="261" r:id="rId20"/>
    <p:sldId id="310" r:id="rId21"/>
    <p:sldId id="311" r:id="rId22"/>
    <p:sldId id="266" r:id="rId23"/>
    <p:sldId id="283" r:id="rId24"/>
    <p:sldId id="284" r:id="rId25"/>
    <p:sldId id="285" r:id="rId26"/>
    <p:sldId id="292" r:id="rId27"/>
    <p:sldId id="293" r:id="rId28"/>
    <p:sldId id="279"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294" r:id="rId44"/>
    <p:sldId id="290" r:id="rId45"/>
    <p:sldId id="281" r:id="rId46"/>
    <p:sldId id="313" r:id="rId47"/>
  </p:sldIdLst>
  <p:sldSz cx="12192000" cy="6858000"/>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oper, Beckie" initials="CB" lastIdx="1" clrIdx="0">
    <p:extLst>
      <p:ext uri="{19B8F6BF-5375-455C-9EA6-DF929625EA0E}">
        <p15:presenceInfo xmlns:p15="http://schemas.microsoft.com/office/powerpoint/2012/main" userId="S-1-5-21-321074259-2410434457-2231178854-3640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5EF"/>
    <a:srgbClr val="AAFFAA"/>
    <a:srgbClr val="99FF99"/>
    <a:srgbClr val="50B3E0"/>
    <a:srgbClr val="00C1EE"/>
    <a:srgbClr val="00B4DE"/>
    <a:srgbClr val="00B2EA"/>
    <a:srgbClr val="09BDE1"/>
    <a:srgbClr val="0099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1:56:46.882"/>
    </inkml:context>
    <inkml:brush xml:id="br0">
      <inkml:brushProperty name="width" value="0.2" units="cm"/>
      <inkml:brushProperty name="height" value="0.2" units="cm"/>
    </inkml:brush>
  </inkml:definitions>
  <inkml:trace contextRef="#ctx0" brushRef="#br0">0 75 24575,'1'-1'0,"-1"0"0,0 1 0,1-1 0,-1 0 0,1 0 0,-1 1 0,1-1 0,-1 0 0,1 1 0,0-1 0,-1 0 0,1 1 0,0-1 0,0 1 0,-1-1 0,1 1 0,0-1 0,0 1 0,0 0 0,-1-1 0,3 1 0,23-8 0,-19 6 0,39-12 0,1 3 0,0 1 0,1 3 0,0 2 0,64 1 0,-85 4 0,1 2 0,28 5 0,-47-5 0,-1-1 0,0 1 0,0 1 0,0 0 0,0 0 0,0 0 0,-1 1 0,1 0 0,-1 1 0,0 0 0,6 5 0,-12-9 0,-1-1 0,0 0 0,0 0 0,1 0 0,-1 1 0,0-1 0,0 0 0,1 0 0,-1 0 0,0 1 0,0-1 0,0 0 0,0 0 0,1 1 0,-1-1 0,0 0 0,0 1 0,0-1 0,0 0 0,0 1 0,0-1 0,0 0 0,0 1 0,0-1 0,0 0 0,0 1 0,0-1 0,0 0 0,0 0 0,0 1 0,0-1 0,0 0 0,0 1 0,0-1 0,0 0 0,-1 1 0,1-1 0,0 0 0,0 0 0,0 1 0,0-1 0,-1 0 0,-17 7 0,-22-4 0,39-3 0,-20-1 0,-1-1 0,1-1 0,-1-1 0,-36-12 0,36 9 0,0 1 0,-1 2 0,-46-5 0,21 9-1365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1:56:59.801"/>
    </inkml:context>
    <inkml:brush xml:id="br0">
      <inkml:brushProperty name="width" value="0.2" units="cm"/>
      <inkml:brushProperty name="height" value="0.2" units="cm"/>
    </inkml:brush>
  </inkml:definitions>
  <inkml:trace contextRef="#ctx0" brushRef="#br0">1 1 24575,'617'0'-1365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1:57:10.109"/>
    </inkml:context>
    <inkml:brush xml:id="br0">
      <inkml:brushProperty name="width" value="0.2" units="cm"/>
      <inkml:brushProperty name="height" value="0.2" units="cm"/>
    </inkml:brush>
  </inkml:definitions>
  <inkml:trace contextRef="#ctx0" brushRef="#br0">0 19 24575,'25'-1'0,"41"-8"0,-50 6 0,0 0 0,1 2 0,-1 0 0,1 0 0,-1 2 0,18 2 0,39 12 0,-40-7 0,0-1 0,0-2 0,42 1 0,72-8-1365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408"/>
          </a:xfrm>
          <a:prstGeom prst="rect">
            <a:avLst/>
          </a:prstGeom>
        </p:spPr>
        <p:txBody>
          <a:bodyPr vert="horz" lIns="91440" tIns="45720" rIns="91440" bIns="45720" rtlCol="0"/>
          <a:lstStyle>
            <a:lvl1pPr algn="r">
              <a:defRPr sz="1200"/>
            </a:lvl1pPr>
          </a:lstStyle>
          <a:p>
            <a:fld id="{E845BDA5-86C8-4A00-85F7-3AFBC8ED1BF8}" type="datetimeFigureOut">
              <a:rPr lang="en-US" smtClean="0"/>
              <a:t>4/2/2024</a:t>
            </a:fld>
            <a:endParaRPr lang="en-US"/>
          </a:p>
        </p:txBody>
      </p:sp>
      <p:sp>
        <p:nvSpPr>
          <p:cNvPr id="4" name="Slide Image Placeholder 3"/>
          <p:cNvSpPr>
            <a:spLocks noGrp="1" noRot="1" noChangeAspect="1"/>
          </p:cNvSpPr>
          <p:nvPr>
            <p:ph type="sldImg" idx="2"/>
          </p:nvPr>
        </p:nvSpPr>
        <p:spPr>
          <a:xfrm>
            <a:off x="658813" y="1154113"/>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4861"/>
            <a:ext cx="548640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340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9"/>
            <a:ext cx="2971800" cy="463407"/>
          </a:xfrm>
          <a:prstGeom prst="rect">
            <a:avLst/>
          </a:prstGeom>
        </p:spPr>
        <p:txBody>
          <a:bodyPr vert="horz" lIns="91440" tIns="45720" rIns="91440" bIns="45720" rtlCol="0" anchor="b"/>
          <a:lstStyle>
            <a:lvl1pPr algn="r">
              <a:defRPr sz="1200"/>
            </a:lvl1pPr>
          </a:lstStyle>
          <a:p>
            <a:fld id="{78AC966E-EA18-41E1-BF66-7D21AE5C8876}" type="slidenum">
              <a:rPr lang="en-US" smtClean="0"/>
              <a:t>‹#›</a:t>
            </a:fld>
            <a:endParaRPr lang="en-US"/>
          </a:p>
        </p:txBody>
      </p:sp>
    </p:spTree>
    <p:extLst>
      <p:ext uri="{BB962C8B-B14F-4D97-AF65-F5344CB8AC3E}">
        <p14:creationId xmlns:p14="http://schemas.microsoft.com/office/powerpoint/2010/main" val="260493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C966E-EA18-41E1-BF66-7D21AE5C8876}" type="slidenum">
              <a:rPr lang="en-US" smtClean="0"/>
              <a:t>1</a:t>
            </a:fld>
            <a:endParaRPr lang="en-US"/>
          </a:p>
        </p:txBody>
      </p:sp>
    </p:spTree>
    <p:extLst>
      <p:ext uri="{BB962C8B-B14F-4D97-AF65-F5344CB8AC3E}">
        <p14:creationId xmlns:p14="http://schemas.microsoft.com/office/powerpoint/2010/main" val="30595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C966E-EA18-41E1-BF66-7D21AE5C8876}" type="slidenum">
              <a:rPr lang="en-US" smtClean="0"/>
              <a:t>27</a:t>
            </a:fld>
            <a:endParaRPr lang="en-US"/>
          </a:p>
        </p:txBody>
      </p:sp>
    </p:spTree>
    <p:extLst>
      <p:ext uri="{BB962C8B-B14F-4D97-AF65-F5344CB8AC3E}">
        <p14:creationId xmlns:p14="http://schemas.microsoft.com/office/powerpoint/2010/main" val="1626965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FA1AC7-01AA-4336-BA4B-7E53F649AE01}"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141005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1AC7-01AA-4336-BA4B-7E53F649AE01}"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403865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1AC7-01AA-4336-BA4B-7E53F649AE01}"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297979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1AC7-01AA-4336-BA4B-7E53F649AE01}"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173860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FA1AC7-01AA-4336-BA4B-7E53F649AE01}"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122336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FA1AC7-01AA-4336-BA4B-7E53F649AE01}"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190120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FA1AC7-01AA-4336-BA4B-7E53F649AE01}" type="datetimeFigureOut">
              <a:rPr lang="en-US" smtClean="0"/>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26614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FA1AC7-01AA-4336-BA4B-7E53F649AE01}" type="datetimeFigureOut">
              <a:rPr lang="en-US" smtClean="0"/>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74209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1AC7-01AA-4336-BA4B-7E53F649AE01}" type="datetimeFigureOut">
              <a:rPr lang="en-US" smtClean="0"/>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2111579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FA1AC7-01AA-4336-BA4B-7E53F649AE01}"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280677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FA1AC7-01AA-4336-BA4B-7E53F649AE01}"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226441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A1AC7-01AA-4336-BA4B-7E53F649AE01}" type="datetimeFigureOut">
              <a:rPr lang="en-US" smtClean="0"/>
              <a:t>4/2/2024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67928-364C-448D-8732-D638C65C8496}" type="slidenum">
              <a:rPr lang="en-US" smtClean="0"/>
              <a:t>‹#›</a:t>
            </a:fld>
            <a:endParaRPr lang="en-US"/>
          </a:p>
        </p:txBody>
      </p:sp>
    </p:spTree>
    <p:extLst>
      <p:ext uri="{BB962C8B-B14F-4D97-AF65-F5344CB8AC3E}">
        <p14:creationId xmlns:p14="http://schemas.microsoft.com/office/powerpoint/2010/main" val="3603979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40.png"/><Relationship Id="rId5" Type="http://schemas.openxmlformats.org/officeDocument/2006/relationships/customXml" Target="../ink/ink2.xml"/><Relationship Id="rId4" Type="http://schemas.openxmlformats.org/officeDocument/2006/relationships/image" Target="../media/image430.png"/></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017683-FE8D-48C9-ACC8-10FA16BBB704}"/>
              </a:ext>
            </a:extLst>
          </p:cNvPr>
          <p:cNvPicPr preferRelativeResize="0">
            <a:picLocks noChangeAspect="1"/>
          </p:cNvPicPr>
          <p:nvPr/>
        </p:nvPicPr>
        <p:blipFill>
          <a:blip r:embed="rId3">
            <a:alphaModFix amt="50000"/>
            <a:extLst>
              <a:ext uri="{BEBA8EAE-BF5A-486C-A8C5-ECC9F3942E4B}">
                <a14:imgProps xmlns:a14="http://schemas.microsoft.com/office/drawing/2010/main">
                  <a14:imgLayer r:embed="rId4">
                    <a14:imgEffect>
                      <a14:sharpenSoften amount="25000"/>
                    </a14:imgEffect>
                    <a14:imgEffect>
                      <a14:brightnessContrast bright="-25000"/>
                    </a14:imgEffect>
                  </a14:imgLayer>
                </a14:imgProps>
              </a:ext>
            </a:extLst>
          </a:blip>
          <a:stretch>
            <a:fillRect/>
          </a:stretch>
        </p:blipFill>
        <p:spPr>
          <a:xfrm>
            <a:off x="0" y="0"/>
            <a:ext cx="12192000" cy="6856043"/>
          </a:xfrm>
          <a:prstGeom prst="rect">
            <a:avLst/>
          </a:prstGeom>
        </p:spPr>
      </p:pic>
      <p:sp>
        <p:nvSpPr>
          <p:cNvPr id="2" name="Title 1"/>
          <p:cNvSpPr>
            <a:spLocks noGrp="1"/>
          </p:cNvSpPr>
          <p:nvPr>
            <p:ph type="ctrTitle"/>
          </p:nvPr>
        </p:nvSpPr>
        <p:spPr>
          <a:xfrm>
            <a:off x="1429675" y="1600200"/>
            <a:ext cx="9332648" cy="3657600"/>
          </a:xfrm>
        </p:spPr>
        <p:txBody>
          <a:bodyPr>
            <a:normAutofit/>
          </a:bodyPr>
          <a:lstStyle/>
          <a:p>
            <a:r>
              <a:rPr lang="en-US" b="1" dirty="0">
                <a:ln>
                  <a:solidFill>
                    <a:schemeClr val="bg2">
                      <a:lumMod val="90000"/>
                    </a:schemeClr>
                  </a:solidFill>
                </a:ln>
                <a:latin typeface="Amasis MT Pro Black" panose="02040A04050005020304" pitchFamily="18" charset="0"/>
                <a:cs typeface="Browallia New" panose="020B0502040204020203" pitchFamily="34" charset="-34"/>
              </a:rPr>
              <a:t>Budget Development</a:t>
            </a:r>
            <a:br>
              <a:rPr lang="en-US" b="1" dirty="0">
                <a:ln>
                  <a:solidFill>
                    <a:schemeClr val="bg2">
                      <a:lumMod val="90000"/>
                    </a:schemeClr>
                  </a:solidFill>
                </a:ln>
                <a:latin typeface="Amasis MT Pro Black" panose="02040A04050005020304" pitchFamily="18" charset="0"/>
                <a:cs typeface="Browallia New" panose="020B0502040204020203" pitchFamily="34" charset="-34"/>
              </a:rPr>
            </a:br>
            <a:r>
              <a:rPr lang="en-US" b="1" dirty="0">
                <a:ln>
                  <a:solidFill>
                    <a:schemeClr val="bg2">
                      <a:lumMod val="90000"/>
                    </a:schemeClr>
                  </a:solidFill>
                </a:ln>
                <a:latin typeface="Amasis MT Pro Black" panose="02040A04050005020304" pitchFamily="18" charset="0"/>
                <a:cs typeface="Browallia New" panose="020B0502040204020203" pitchFamily="34" charset="-34"/>
              </a:rPr>
              <a:t>Entry </a:t>
            </a:r>
            <a:br>
              <a:rPr lang="en-US" b="1" dirty="0">
                <a:ln>
                  <a:solidFill>
                    <a:schemeClr val="bg2">
                      <a:lumMod val="90000"/>
                    </a:schemeClr>
                  </a:solidFill>
                </a:ln>
                <a:latin typeface="Amasis MT Pro Black" panose="02040A04050005020304" pitchFamily="18" charset="0"/>
                <a:cs typeface="Browallia New" panose="020B0502040204020203" pitchFamily="34" charset="-34"/>
              </a:rPr>
            </a:br>
            <a:r>
              <a:rPr lang="en-US" b="1" dirty="0">
                <a:ln>
                  <a:solidFill>
                    <a:schemeClr val="bg2">
                      <a:lumMod val="90000"/>
                    </a:schemeClr>
                  </a:solidFill>
                </a:ln>
                <a:latin typeface="Amasis MT Pro Black" panose="02040A04050005020304" pitchFamily="18" charset="0"/>
                <a:cs typeface="Browallia New" panose="020B0502040204020203" pitchFamily="34" charset="-34"/>
              </a:rPr>
              <a:t>in</a:t>
            </a:r>
            <a:br>
              <a:rPr lang="en-US" b="1" dirty="0">
                <a:ln>
                  <a:solidFill>
                    <a:schemeClr val="bg2">
                      <a:lumMod val="90000"/>
                    </a:schemeClr>
                  </a:solidFill>
                </a:ln>
                <a:latin typeface="Amasis MT Pro Black" panose="02040A04050005020304" pitchFamily="18" charset="0"/>
                <a:cs typeface="Browallia New" panose="020B0502040204020203" pitchFamily="34" charset="-34"/>
              </a:rPr>
            </a:br>
            <a:r>
              <a:rPr lang="en-US" b="1" dirty="0">
                <a:ln>
                  <a:solidFill>
                    <a:schemeClr val="bg2">
                      <a:lumMod val="90000"/>
                    </a:schemeClr>
                  </a:solidFill>
                </a:ln>
                <a:latin typeface="Amasis MT Pro Black" panose="02040A04050005020304" pitchFamily="18" charset="0"/>
                <a:cs typeface="Browallia New" panose="020B0502040204020203" pitchFamily="34" charset="-34"/>
              </a:rPr>
              <a:t>Self Service Banner 8</a:t>
            </a:r>
          </a:p>
        </p:txBody>
      </p:sp>
      <p:sp>
        <p:nvSpPr>
          <p:cNvPr id="6" name="Rectangle 5"/>
          <p:cNvSpPr/>
          <p:nvPr/>
        </p:nvSpPr>
        <p:spPr>
          <a:xfrm>
            <a:off x="225787" y="110842"/>
            <a:ext cx="11740426" cy="6548427"/>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 name="Straight Connector 7"/>
          <p:cNvCxnSpPr>
            <a:cxnSpLocks/>
          </p:cNvCxnSpPr>
          <p:nvPr/>
        </p:nvCxnSpPr>
        <p:spPr>
          <a:xfrm>
            <a:off x="225787" y="188424"/>
            <a:ext cx="11740425" cy="0"/>
          </a:xfrm>
          <a:prstGeom prst="line">
            <a:avLst/>
          </a:prstGeom>
          <a:ln w="127000">
            <a:solidFill>
              <a:srgbClr val="FF6600"/>
            </a:solidFill>
          </a:ln>
        </p:spPr>
        <p:style>
          <a:lnRef idx="2">
            <a:schemeClr val="accent2"/>
          </a:lnRef>
          <a:fillRef idx="0">
            <a:schemeClr val="accent2"/>
          </a:fillRef>
          <a:effectRef idx="1">
            <a:schemeClr val="accent2"/>
          </a:effectRef>
          <a:fontRef idx="minor">
            <a:schemeClr val="tx1"/>
          </a:fontRef>
        </p:style>
      </p:cxnSp>
      <p:pic>
        <p:nvPicPr>
          <p:cNvPr id="16" name="Picture 15"/>
          <p:cNvPicPr>
            <a:picLocks noChangeAspect="1"/>
          </p:cNvPicPr>
          <p:nvPr/>
        </p:nvPicPr>
        <p:blipFill>
          <a:blip r:embed="rId5"/>
          <a:stretch>
            <a:fillRect/>
          </a:stretch>
        </p:blipFill>
        <p:spPr>
          <a:xfrm>
            <a:off x="225787" y="6497859"/>
            <a:ext cx="11815072" cy="161411"/>
          </a:xfrm>
          <a:prstGeom prst="rect">
            <a:avLst/>
          </a:prstGeom>
        </p:spPr>
      </p:pic>
    </p:spTree>
    <p:extLst>
      <p:ext uri="{BB962C8B-B14F-4D97-AF65-F5344CB8AC3E}">
        <p14:creationId xmlns:p14="http://schemas.microsoft.com/office/powerpoint/2010/main" val="3288656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The Summary Totals at the bottom of the screen will show whether or not the fund is in balance.  Total Revenues should equal total Expenses.</a:t>
            </a:r>
          </a:p>
        </p:txBody>
      </p:sp>
      <p:sp>
        <p:nvSpPr>
          <p:cNvPr id="4" name="Rectangle 3"/>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BCD2BC35-DDDD-4E4B-8731-C59AD68EF71A}"/>
              </a:ext>
            </a:extLst>
          </p:cNvPr>
          <p:cNvSpPr/>
          <p:nvPr/>
        </p:nvSpPr>
        <p:spPr>
          <a:xfrm>
            <a:off x="2177143" y="4876800"/>
            <a:ext cx="949234" cy="1567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a:extLst>
              <a:ext uri="{FF2B5EF4-FFF2-40B4-BE49-F238E27FC236}">
                <a16:creationId xmlns:a16="http://schemas.microsoft.com/office/drawing/2014/main" id="{C93CA818-A927-E9B7-6D3D-61EDAC50B85E}"/>
              </a:ext>
            </a:extLst>
          </p:cNvPr>
          <p:cNvPicPr>
            <a:picLocks noGrp="1" noChangeAspect="1"/>
          </p:cNvPicPr>
          <p:nvPr>
            <p:ph idx="1"/>
          </p:nvPr>
        </p:nvPicPr>
        <p:blipFill>
          <a:blip r:embed="rId2"/>
          <a:stretch>
            <a:fillRect/>
          </a:stretch>
        </p:blipFill>
        <p:spPr>
          <a:xfrm>
            <a:off x="2291313" y="1850540"/>
            <a:ext cx="7287642" cy="3581900"/>
          </a:xfrm>
        </p:spPr>
      </p:pic>
    </p:spTree>
    <p:extLst>
      <p:ext uri="{BB962C8B-B14F-4D97-AF65-F5344CB8AC3E}">
        <p14:creationId xmlns:p14="http://schemas.microsoft.com/office/powerpoint/2010/main" val="193614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4969"/>
            <a:ext cx="10515600" cy="1325563"/>
          </a:xfrm>
        </p:spPr>
        <p:txBody>
          <a:bodyPr>
            <a:noAutofit/>
          </a:bodyPr>
          <a:lstStyle/>
          <a:p>
            <a:r>
              <a:rPr lang="en-US" sz="2000" dirty="0">
                <a:cs typeface="Arial" panose="020B0604020202020204" pitchFamily="34" charset="0"/>
              </a:rPr>
              <a:t>If you see account codes with ZERO Adopted and Base Budget, this means they were not budgeted during last year’s budget cycle.  However, there has been budget activity during the current fiscal year, so you need to determine if they should be budgeted for next year.  *Note for Chart 1:  This does NOT apply to 811993 and the associated benefits account codes.</a:t>
            </a:r>
          </a:p>
        </p:txBody>
      </p:sp>
      <p:sp>
        <p:nvSpPr>
          <p:cNvPr id="7" name="Rectangle 6"/>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 name="Content Placeholder 13"/>
          <p:cNvPicPr>
            <a:picLocks noGrp="1" noChangeAspect="1"/>
          </p:cNvPicPr>
          <p:nvPr>
            <p:ph idx="1"/>
          </p:nvPr>
        </p:nvPicPr>
        <p:blipFill>
          <a:blip r:embed="rId2"/>
          <a:stretch>
            <a:fillRect/>
          </a:stretch>
        </p:blipFill>
        <p:spPr>
          <a:xfrm>
            <a:off x="838200" y="2999634"/>
            <a:ext cx="10515600" cy="2003320"/>
          </a:xfrm>
          <a:prstGeom prst="rect">
            <a:avLst/>
          </a:prstGeom>
        </p:spPr>
      </p:pic>
      <p:sp>
        <p:nvSpPr>
          <p:cNvPr id="15" name="TextBox 14"/>
          <p:cNvSpPr txBox="1"/>
          <p:nvPr/>
        </p:nvSpPr>
        <p:spPr>
          <a:xfrm>
            <a:off x="1047404" y="2111433"/>
            <a:ext cx="947651" cy="369332"/>
          </a:xfrm>
          <a:prstGeom prst="rect">
            <a:avLst/>
          </a:prstGeom>
          <a:noFill/>
        </p:spPr>
        <p:txBody>
          <a:bodyPr wrap="square" rtlCol="0">
            <a:spAutoFit/>
          </a:bodyPr>
          <a:lstStyle/>
          <a:p>
            <a:endParaRPr lang="en-US" dirty="0"/>
          </a:p>
        </p:txBody>
      </p:sp>
      <p:pic>
        <p:nvPicPr>
          <p:cNvPr id="16" name="Picture 15"/>
          <p:cNvPicPr>
            <a:picLocks noChangeAspect="1"/>
          </p:cNvPicPr>
          <p:nvPr/>
        </p:nvPicPr>
        <p:blipFill>
          <a:blip r:embed="rId3"/>
          <a:stretch>
            <a:fillRect/>
          </a:stretch>
        </p:blipFill>
        <p:spPr>
          <a:xfrm>
            <a:off x="838200" y="2480765"/>
            <a:ext cx="10476439" cy="388288"/>
          </a:xfrm>
          <a:prstGeom prst="rect">
            <a:avLst/>
          </a:prstGeom>
        </p:spPr>
      </p:pic>
      <p:sp>
        <p:nvSpPr>
          <p:cNvPr id="8" name="Right Arrow 7">
            <a:extLst>
              <a:ext uri="{FF2B5EF4-FFF2-40B4-BE49-F238E27FC236}">
                <a16:creationId xmlns:a16="http://schemas.microsoft.com/office/drawing/2014/main" id="{391B3273-7600-4A71-8359-A47AF296081E}"/>
              </a:ext>
            </a:extLst>
          </p:cNvPr>
          <p:cNvSpPr/>
          <p:nvPr/>
        </p:nvSpPr>
        <p:spPr>
          <a:xfrm rot="5400000">
            <a:off x="5014796" y="2121303"/>
            <a:ext cx="498759" cy="392686"/>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2351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648"/>
            <a:ext cx="10515600" cy="1325563"/>
          </a:xfrm>
        </p:spPr>
        <p:txBody>
          <a:bodyPr>
            <a:noAutofit/>
          </a:bodyPr>
          <a:lstStyle/>
          <a:p>
            <a:r>
              <a:rPr lang="en-US" sz="2000" dirty="0">
                <a:cs typeface="Arial" panose="020B0604020202020204" pitchFamily="34" charset="0"/>
              </a:rPr>
              <a:t>Revenue and expense accounts may be added using the section below the budget worksheet.  Program will be the program code for the fund; for this fund it is 4111.</a:t>
            </a:r>
          </a:p>
        </p:txBody>
      </p:sp>
      <p:pic>
        <p:nvPicPr>
          <p:cNvPr id="4" name="Content Placeholder 3"/>
          <p:cNvPicPr>
            <a:picLocks noGrp="1" noChangeAspect="1"/>
          </p:cNvPicPr>
          <p:nvPr>
            <p:ph idx="1"/>
          </p:nvPr>
        </p:nvPicPr>
        <p:blipFill>
          <a:blip r:embed="rId2"/>
          <a:stretch>
            <a:fillRect/>
          </a:stretch>
        </p:blipFill>
        <p:spPr>
          <a:xfrm>
            <a:off x="1029730" y="1439657"/>
            <a:ext cx="9580606" cy="4926227"/>
          </a:xfrm>
          <a:prstGeom prst="rect">
            <a:avLst/>
          </a:prstGeom>
        </p:spPr>
      </p:pic>
      <p:sp>
        <p:nvSpPr>
          <p:cNvPr id="5" name="Rectangle 4"/>
          <p:cNvSpPr/>
          <p:nvPr/>
        </p:nvSpPr>
        <p:spPr>
          <a:xfrm>
            <a:off x="1029730" y="4860324"/>
            <a:ext cx="3542270" cy="12439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6502397" y="4145561"/>
            <a:ext cx="5257801" cy="738664"/>
          </a:xfrm>
          <a:prstGeom prst="rect">
            <a:avLst/>
          </a:prstGeom>
          <a:noFill/>
        </p:spPr>
        <p:txBody>
          <a:bodyPr wrap="square" rtlCol="0">
            <a:spAutoFit/>
          </a:bodyPr>
          <a:lstStyle/>
          <a:p>
            <a:r>
              <a:rPr lang="en-US" sz="1400" dirty="0"/>
              <a:t>You can see which account codes are part of the current FY</a:t>
            </a:r>
          </a:p>
          <a:p>
            <a:r>
              <a:rPr lang="en-US" sz="1400" dirty="0"/>
              <a:t>original budget (OPAL), and which have been newly added in Budget</a:t>
            </a:r>
          </a:p>
          <a:p>
            <a:r>
              <a:rPr lang="en-US" sz="1400" dirty="0"/>
              <a:t>Development (NEW) by looking at the Status column.</a:t>
            </a:r>
          </a:p>
        </p:txBody>
      </p:sp>
      <p:pic>
        <p:nvPicPr>
          <p:cNvPr id="9" name="Picture 8"/>
          <p:cNvPicPr>
            <a:picLocks noChangeAspect="1"/>
          </p:cNvPicPr>
          <p:nvPr/>
        </p:nvPicPr>
        <p:blipFill>
          <a:blip r:embed="rId3"/>
          <a:stretch>
            <a:fillRect/>
          </a:stretch>
        </p:blipFill>
        <p:spPr>
          <a:xfrm>
            <a:off x="8221784" y="5006256"/>
            <a:ext cx="2238375" cy="1359628"/>
          </a:xfrm>
          <a:prstGeom prst="rect">
            <a:avLst/>
          </a:prstGeom>
        </p:spPr>
      </p:pic>
      <p:sp>
        <p:nvSpPr>
          <p:cNvPr id="11" name="TextBox 10"/>
          <p:cNvSpPr txBox="1"/>
          <p:nvPr/>
        </p:nvSpPr>
        <p:spPr>
          <a:xfrm>
            <a:off x="4642343" y="5274888"/>
            <a:ext cx="2102338" cy="738664"/>
          </a:xfrm>
          <a:prstGeom prst="rect">
            <a:avLst/>
          </a:prstGeom>
          <a:noFill/>
        </p:spPr>
        <p:txBody>
          <a:bodyPr wrap="square" rtlCol="0">
            <a:spAutoFit/>
          </a:bodyPr>
          <a:lstStyle/>
          <a:p>
            <a:r>
              <a:rPr lang="en-US" sz="1400" dirty="0"/>
              <a:t>Budget Duration Code needs to be PERMANENT BUDGET.</a:t>
            </a:r>
          </a:p>
        </p:txBody>
      </p:sp>
      <p:sp>
        <p:nvSpPr>
          <p:cNvPr id="13" name="Right Arrow 7">
            <a:extLst>
              <a:ext uri="{FF2B5EF4-FFF2-40B4-BE49-F238E27FC236}">
                <a16:creationId xmlns:a16="http://schemas.microsoft.com/office/drawing/2014/main" id="{82190CED-D201-40E8-9AEA-BAD41405A6E7}"/>
              </a:ext>
            </a:extLst>
          </p:cNvPr>
          <p:cNvSpPr/>
          <p:nvPr/>
        </p:nvSpPr>
        <p:spPr>
          <a:xfrm rot="5400000">
            <a:off x="1546662" y="1214931"/>
            <a:ext cx="420655" cy="350654"/>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7">
            <a:extLst>
              <a:ext uri="{FF2B5EF4-FFF2-40B4-BE49-F238E27FC236}">
                <a16:creationId xmlns:a16="http://schemas.microsoft.com/office/drawing/2014/main" id="{715EDC61-C513-43AD-AB1A-512192E2D2D8}"/>
              </a:ext>
            </a:extLst>
          </p:cNvPr>
          <p:cNvSpPr/>
          <p:nvPr/>
        </p:nvSpPr>
        <p:spPr>
          <a:xfrm rot="5400000">
            <a:off x="2722997" y="4606491"/>
            <a:ext cx="407578" cy="322943"/>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9365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648"/>
            <a:ext cx="10515600" cy="1325563"/>
          </a:xfrm>
        </p:spPr>
        <p:txBody>
          <a:bodyPr>
            <a:noAutofit/>
          </a:bodyPr>
          <a:lstStyle/>
          <a:p>
            <a:r>
              <a:rPr lang="en-US" sz="2000" dirty="0">
                <a:cs typeface="Arial" panose="020B0604020202020204" pitchFamily="34" charset="0"/>
              </a:rPr>
              <a:t>If you are establishing budget on a new fund, you will need to know the program code.  This can be found a couple of ways.  One way is to run a budget query in Self Service Finance (NOT the Budget Development Query).</a:t>
            </a:r>
          </a:p>
        </p:txBody>
      </p:sp>
      <p:sp>
        <p:nvSpPr>
          <p:cNvPr id="7" name="Rectangle 6"/>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 name="Content Placeholder 13"/>
          <p:cNvPicPr>
            <a:picLocks noGrp="1" noChangeAspect="1"/>
          </p:cNvPicPr>
          <p:nvPr>
            <p:ph idx="1"/>
          </p:nvPr>
        </p:nvPicPr>
        <p:blipFill>
          <a:blip r:embed="rId2"/>
          <a:stretch>
            <a:fillRect/>
          </a:stretch>
        </p:blipFill>
        <p:spPr>
          <a:xfrm>
            <a:off x="1107879" y="1609211"/>
            <a:ext cx="3774948" cy="4351338"/>
          </a:xfrm>
          <a:prstGeom prst="rect">
            <a:avLst/>
          </a:prstGeom>
        </p:spPr>
      </p:pic>
      <p:sp>
        <p:nvSpPr>
          <p:cNvPr id="6" name="Right Arrow 7">
            <a:extLst>
              <a:ext uri="{FF2B5EF4-FFF2-40B4-BE49-F238E27FC236}">
                <a16:creationId xmlns:a16="http://schemas.microsoft.com/office/drawing/2014/main" id="{2D35BF7E-1008-4CB8-B9CC-130C752F0272}"/>
              </a:ext>
            </a:extLst>
          </p:cNvPr>
          <p:cNvSpPr/>
          <p:nvPr/>
        </p:nvSpPr>
        <p:spPr>
          <a:xfrm>
            <a:off x="832140" y="3871141"/>
            <a:ext cx="487702" cy="31266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133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648"/>
            <a:ext cx="10515600" cy="1325563"/>
          </a:xfrm>
        </p:spPr>
        <p:txBody>
          <a:bodyPr>
            <a:noAutofit/>
          </a:bodyPr>
          <a:lstStyle/>
          <a:p>
            <a:r>
              <a:rPr lang="en-US" sz="2000" dirty="0">
                <a:cs typeface="Arial" panose="020B0604020202020204" pitchFamily="34" charset="0"/>
              </a:rPr>
              <a:t>When entering the query parameters, enter the % wildcard in the Program field.  Click Submit Query. The query results will show the program code for that fund.</a:t>
            </a:r>
          </a:p>
        </p:txBody>
      </p:sp>
      <p:sp>
        <p:nvSpPr>
          <p:cNvPr id="7" name="Rectangle 6"/>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Content Placeholder 5"/>
          <p:cNvPicPr>
            <a:picLocks noGrp="1" noChangeAspect="1"/>
          </p:cNvPicPr>
          <p:nvPr>
            <p:ph idx="1"/>
          </p:nvPr>
        </p:nvPicPr>
        <p:blipFill>
          <a:blip r:embed="rId2"/>
          <a:stretch>
            <a:fillRect/>
          </a:stretch>
        </p:blipFill>
        <p:spPr>
          <a:xfrm>
            <a:off x="905539" y="1451552"/>
            <a:ext cx="4113126" cy="4351338"/>
          </a:xfrm>
          <a:prstGeom prst="rect">
            <a:avLst/>
          </a:prstGeom>
        </p:spPr>
      </p:pic>
      <p:sp>
        <p:nvSpPr>
          <p:cNvPr id="9" name="TextBox 8"/>
          <p:cNvSpPr txBox="1"/>
          <p:nvPr/>
        </p:nvSpPr>
        <p:spPr>
          <a:xfrm>
            <a:off x="6226232" y="2269375"/>
            <a:ext cx="184731" cy="369332"/>
          </a:xfrm>
          <a:prstGeom prst="rect">
            <a:avLst/>
          </a:prstGeom>
          <a:noFill/>
        </p:spPr>
        <p:txBody>
          <a:bodyPr wrap="none" rtlCol="0">
            <a:spAutoFit/>
          </a:bodyPr>
          <a:lstStyle/>
          <a:p>
            <a:endParaRPr lang="en-US" dirty="0"/>
          </a:p>
        </p:txBody>
      </p:sp>
      <p:pic>
        <p:nvPicPr>
          <p:cNvPr id="12" name="Picture 11"/>
          <p:cNvPicPr>
            <a:picLocks noChangeAspect="1"/>
          </p:cNvPicPr>
          <p:nvPr/>
        </p:nvPicPr>
        <p:blipFill>
          <a:blip r:embed="rId3"/>
          <a:stretch>
            <a:fillRect/>
          </a:stretch>
        </p:blipFill>
        <p:spPr>
          <a:xfrm>
            <a:off x="5690939" y="2269375"/>
            <a:ext cx="5353050" cy="2847975"/>
          </a:xfrm>
          <a:prstGeom prst="rect">
            <a:avLst/>
          </a:prstGeom>
        </p:spPr>
      </p:pic>
      <p:sp>
        <p:nvSpPr>
          <p:cNvPr id="10" name="Right Arrow 7">
            <a:extLst>
              <a:ext uri="{FF2B5EF4-FFF2-40B4-BE49-F238E27FC236}">
                <a16:creationId xmlns:a16="http://schemas.microsoft.com/office/drawing/2014/main" id="{7E59D2E1-1E99-4811-887B-1A82D1F58F4C}"/>
              </a:ext>
            </a:extLst>
          </p:cNvPr>
          <p:cNvSpPr/>
          <p:nvPr/>
        </p:nvSpPr>
        <p:spPr>
          <a:xfrm rot="5400000">
            <a:off x="8331096" y="2094200"/>
            <a:ext cx="452455" cy="327964"/>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7">
            <a:extLst>
              <a:ext uri="{FF2B5EF4-FFF2-40B4-BE49-F238E27FC236}">
                <a16:creationId xmlns:a16="http://schemas.microsoft.com/office/drawing/2014/main" id="{EB9A0A21-E525-4883-BF82-07EBE12FB630}"/>
              </a:ext>
            </a:extLst>
          </p:cNvPr>
          <p:cNvSpPr/>
          <p:nvPr/>
        </p:nvSpPr>
        <p:spPr>
          <a:xfrm>
            <a:off x="436149" y="4587086"/>
            <a:ext cx="453807" cy="312714"/>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112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39" y="355373"/>
            <a:ext cx="10515600" cy="1101943"/>
          </a:xfrm>
        </p:spPr>
        <p:txBody>
          <a:bodyPr>
            <a:normAutofit fontScale="90000"/>
          </a:bodyPr>
          <a:lstStyle/>
          <a:p>
            <a:r>
              <a:rPr lang="en-US" sz="2200" dirty="0">
                <a:solidFill>
                  <a:prstClr val="black"/>
                </a:solidFill>
              </a:rPr>
              <a:t>If you are in Banner Administrative, you can also find the program code on FTMFUND.  Select the Filter to the far right, enter the Chart and Fund, and select Go.  </a:t>
            </a:r>
            <a:br>
              <a:rPr lang="en-US" sz="2000" dirty="0">
                <a:solidFill>
                  <a:prstClr val="black"/>
                </a:solidFill>
              </a:rPr>
            </a:br>
            <a:endParaRPr lang="en-US" b="1" dirty="0">
              <a:latin typeface="Arial" panose="020B0604020202020204" pitchFamily="34" charset="0"/>
              <a:cs typeface="Arial" panose="020B0604020202020204" pitchFamily="34" charset="0"/>
            </a:endParaRPr>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603961" y="2183887"/>
            <a:ext cx="10847897" cy="1323975"/>
          </a:xfrm>
          <a:prstGeom prst="rect">
            <a:avLst/>
          </a:prstGeom>
        </p:spPr>
      </p:pic>
      <p:pic>
        <p:nvPicPr>
          <p:cNvPr id="13" name="Content Placeholder 12"/>
          <p:cNvPicPr>
            <a:picLocks noGrp="1" noChangeAspect="1"/>
          </p:cNvPicPr>
          <p:nvPr>
            <p:ph idx="1"/>
          </p:nvPr>
        </p:nvPicPr>
        <p:blipFill>
          <a:blip r:embed="rId3"/>
          <a:stretch>
            <a:fillRect/>
          </a:stretch>
        </p:blipFill>
        <p:spPr>
          <a:xfrm>
            <a:off x="614339" y="1156476"/>
            <a:ext cx="3962400" cy="857250"/>
          </a:xfrm>
          <a:prstGeom prst="rect">
            <a:avLst/>
          </a:prstGeom>
        </p:spPr>
      </p:pic>
      <p:pic>
        <p:nvPicPr>
          <p:cNvPr id="15" name="Content Placeholder 5"/>
          <p:cNvPicPr>
            <a:picLocks noChangeAspect="1"/>
          </p:cNvPicPr>
          <p:nvPr/>
        </p:nvPicPr>
        <p:blipFill>
          <a:blip r:embed="rId4"/>
          <a:stretch>
            <a:fillRect/>
          </a:stretch>
        </p:blipFill>
        <p:spPr>
          <a:xfrm>
            <a:off x="603961" y="4686450"/>
            <a:ext cx="8115300" cy="1883913"/>
          </a:xfrm>
          <a:prstGeom prst="rect">
            <a:avLst/>
          </a:prstGeom>
        </p:spPr>
      </p:pic>
      <p:sp>
        <p:nvSpPr>
          <p:cNvPr id="12" name="Right Arrow 7">
            <a:extLst>
              <a:ext uri="{FF2B5EF4-FFF2-40B4-BE49-F238E27FC236}">
                <a16:creationId xmlns:a16="http://schemas.microsoft.com/office/drawing/2014/main" id="{2591FC31-CCD3-47CE-8DAE-1ADBAC56D37C}"/>
              </a:ext>
            </a:extLst>
          </p:cNvPr>
          <p:cNvSpPr/>
          <p:nvPr/>
        </p:nvSpPr>
        <p:spPr>
          <a:xfrm rot="10800000">
            <a:off x="4598542" y="1132976"/>
            <a:ext cx="482415" cy="324884"/>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7">
            <a:extLst>
              <a:ext uri="{FF2B5EF4-FFF2-40B4-BE49-F238E27FC236}">
                <a16:creationId xmlns:a16="http://schemas.microsoft.com/office/drawing/2014/main" id="{BB14338A-A454-400B-9CEE-195F044FDDA7}"/>
              </a:ext>
            </a:extLst>
          </p:cNvPr>
          <p:cNvSpPr/>
          <p:nvPr/>
        </p:nvSpPr>
        <p:spPr>
          <a:xfrm rot="10800000">
            <a:off x="11377289" y="2900462"/>
            <a:ext cx="518537" cy="377576"/>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7">
            <a:extLst>
              <a:ext uri="{FF2B5EF4-FFF2-40B4-BE49-F238E27FC236}">
                <a16:creationId xmlns:a16="http://schemas.microsoft.com/office/drawing/2014/main" id="{33629682-9993-4879-ACDD-56414E917337}"/>
              </a:ext>
            </a:extLst>
          </p:cNvPr>
          <p:cNvSpPr/>
          <p:nvPr/>
        </p:nvSpPr>
        <p:spPr>
          <a:xfrm rot="5400000">
            <a:off x="5120252" y="4611300"/>
            <a:ext cx="476329" cy="376729"/>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5A2F597-390D-3F9B-F5C2-3D4B376DAE69}"/>
              </a:ext>
            </a:extLst>
          </p:cNvPr>
          <p:cNvSpPr txBox="1"/>
          <p:nvPr/>
        </p:nvSpPr>
        <p:spPr>
          <a:xfrm>
            <a:off x="603961" y="3858640"/>
            <a:ext cx="10515600" cy="400110"/>
          </a:xfrm>
          <a:prstGeom prst="rect">
            <a:avLst/>
          </a:prstGeom>
          <a:noFill/>
        </p:spPr>
        <p:txBody>
          <a:bodyPr wrap="square" rtlCol="0">
            <a:spAutoFit/>
          </a:bodyPr>
          <a:lstStyle/>
          <a:p>
            <a:r>
              <a:rPr lang="en-US" sz="2000" dirty="0">
                <a:solidFill>
                  <a:prstClr val="black"/>
                </a:solidFill>
                <a:latin typeface="+mj-lt"/>
              </a:rPr>
              <a:t>If the fund information is in list form, you will need to scroll to the far right to see the program code.</a:t>
            </a:r>
            <a:endParaRPr lang="en-US" sz="2000" dirty="0">
              <a:latin typeface="+mj-lt"/>
            </a:endParaRPr>
          </a:p>
        </p:txBody>
      </p:sp>
    </p:spTree>
    <p:extLst>
      <p:ext uri="{BB962C8B-B14F-4D97-AF65-F5344CB8AC3E}">
        <p14:creationId xmlns:p14="http://schemas.microsoft.com/office/powerpoint/2010/main" val="2171854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606" y="396309"/>
            <a:ext cx="10515600" cy="1606937"/>
          </a:xfrm>
        </p:spPr>
        <p:txBody>
          <a:bodyPr>
            <a:normAutofit/>
          </a:bodyPr>
          <a:lstStyle/>
          <a:p>
            <a:r>
              <a:rPr lang="en-US" sz="2200" dirty="0">
                <a:solidFill>
                  <a:prstClr val="black"/>
                </a:solidFill>
              </a:rPr>
              <a:t>If the fund information is in single record form, the program code will be near the bottom right of the page.</a:t>
            </a:r>
            <a:br>
              <a:rPr lang="en-US" sz="2000" dirty="0">
                <a:solidFill>
                  <a:prstClr val="black"/>
                </a:solidFill>
              </a:rPr>
            </a:br>
            <a:endParaRPr lang="en-US" b="1" dirty="0">
              <a:latin typeface="Arial" panose="020B0604020202020204" pitchFamily="34" charset="0"/>
              <a:cs typeface="Arial" panose="020B0604020202020204" pitchFamily="34" charset="0"/>
            </a:endParaRPr>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A5C1998D-E34B-E9B4-5D0B-141CD2292320}"/>
              </a:ext>
            </a:extLst>
          </p:cNvPr>
          <p:cNvPicPr>
            <a:picLocks noGrp="1" noChangeAspect="1"/>
          </p:cNvPicPr>
          <p:nvPr>
            <p:ph idx="1"/>
          </p:nvPr>
        </p:nvPicPr>
        <p:blipFill>
          <a:blip r:embed="rId2"/>
          <a:stretch>
            <a:fillRect/>
          </a:stretch>
        </p:blipFill>
        <p:spPr>
          <a:xfrm>
            <a:off x="892476" y="1427691"/>
            <a:ext cx="10020357" cy="4693709"/>
          </a:xfrm>
        </p:spPr>
      </p:pic>
      <p:sp>
        <p:nvSpPr>
          <p:cNvPr id="8" name="Right Arrow 7">
            <a:extLst>
              <a:ext uri="{FF2B5EF4-FFF2-40B4-BE49-F238E27FC236}">
                <a16:creationId xmlns:a16="http://schemas.microsoft.com/office/drawing/2014/main" id="{16F18A4A-B0F0-BAA3-8082-E0A76F9B4E02}"/>
              </a:ext>
            </a:extLst>
          </p:cNvPr>
          <p:cNvSpPr/>
          <p:nvPr/>
        </p:nvSpPr>
        <p:spPr>
          <a:xfrm rot="10800000">
            <a:off x="9321809" y="5225739"/>
            <a:ext cx="434666" cy="355551"/>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715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205273"/>
            <a:ext cx="10515600" cy="1377650"/>
          </a:xfrm>
        </p:spPr>
        <p:txBody>
          <a:bodyPr/>
          <a:lstStyle/>
          <a:p>
            <a:r>
              <a:rPr lang="en-US" sz="2000" dirty="0">
                <a:solidFill>
                  <a:prstClr val="black"/>
                </a:solidFill>
              </a:rPr>
              <a:t>My Worksheets may be used to view a listing of your Budget Worksheets.</a:t>
            </a:r>
            <a:endParaRPr lang="en-US" b="1"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911660" y="1598043"/>
            <a:ext cx="10515600" cy="3437055"/>
          </a:xfrm>
          <a:prstGeom prst="rect">
            <a:avLst/>
          </a:prstGeom>
        </p:spPr>
      </p:pic>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ight Arrow 7">
            <a:extLst>
              <a:ext uri="{FF2B5EF4-FFF2-40B4-BE49-F238E27FC236}">
                <a16:creationId xmlns:a16="http://schemas.microsoft.com/office/drawing/2014/main" id="{82EBD954-5559-48DB-8739-65BDEBBAC7DE}"/>
              </a:ext>
            </a:extLst>
          </p:cNvPr>
          <p:cNvSpPr/>
          <p:nvPr/>
        </p:nvSpPr>
        <p:spPr>
          <a:xfrm>
            <a:off x="564016" y="3312638"/>
            <a:ext cx="488407" cy="379466"/>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2200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To view a listing of your Budget Worksheets, enter Chart of Accounts, Budget ID, and Budget Phase; click List Worksheets.</a:t>
            </a:r>
          </a:p>
        </p:txBody>
      </p:sp>
      <p:sp>
        <p:nvSpPr>
          <p:cNvPr id="8" name="Rectangle 7"/>
          <p:cNvSpPr/>
          <p:nvPr/>
        </p:nvSpPr>
        <p:spPr>
          <a:xfrm>
            <a:off x="231710" y="150952"/>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Content Placeholder 4"/>
          <p:cNvPicPr>
            <a:picLocks noGrp="1" noChangeAspect="1"/>
          </p:cNvPicPr>
          <p:nvPr>
            <p:ph idx="1"/>
          </p:nvPr>
        </p:nvPicPr>
        <p:blipFill>
          <a:blip r:embed="rId2"/>
          <a:stretch>
            <a:fillRect/>
          </a:stretch>
        </p:blipFill>
        <p:spPr>
          <a:xfrm>
            <a:off x="1063878" y="1484803"/>
            <a:ext cx="7246199" cy="4351338"/>
          </a:xfrm>
          <a:prstGeom prst="rect">
            <a:avLst/>
          </a:prstGeom>
        </p:spPr>
      </p:pic>
      <p:sp>
        <p:nvSpPr>
          <p:cNvPr id="7" name="Right Arrow 7">
            <a:extLst>
              <a:ext uri="{FF2B5EF4-FFF2-40B4-BE49-F238E27FC236}">
                <a16:creationId xmlns:a16="http://schemas.microsoft.com/office/drawing/2014/main" id="{CE72D878-F3C7-4E98-87CD-361A4DCE6E8E}"/>
              </a:ext>
            </a:extLst>
          </p:cNvPr>
          <p:cNvSpPr/>
          <p:nvPr/>
        </p:nvSpPr>
        <p:spPr>
          <a:xfrm>
            <a:off x="675300" y="4740235"/>
            <a:ext cx="489266" cy="357694"/>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7">
            <a:extLst>
              <a:ext uri="{FF2B5EF4-FFF2-40B4-BE49-F238E27FC236}">
                <a16:creationId xmlns:a16="http://schemas.microsoft.com/office/drawing/2014/main" id="{9D960A40-EDDA-435D-9063-B05B53F5DAEF}"/>
              </a:ext>
            </a:extLst>
          </p:cNvPr>
          <p:cNvSpPr/>
          <p:nvPr/>
        </p:nvSpPr>
        <p:spPr>
          <a:xfrm>
            <a:off x="675300" y="5201765"/>
            <a:ext cx="489266" cy="357695"/>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6772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listing will show Fund, Organization, and Program.  Select a fund using the radio button to the left; only one fund at a time may be selected.  Click Submit.</a:t>
            </a:r>
          </a:p>
        </p:txBody>
      </p:sp>
      <p:pic>
        <p:nvPicPr>
          <p:cNvPr id="9" name="Picture 8"/>
          <p:cNvPicPr>
            <a:picLocks noChangeAspect="1"/>
          </p:cNvPicPr>
          <p:nvPr/>
        </p:nvPicPr>
        <p:blipFill>
          <a:blip r:embed="rId2"/>
          <a:stretch>
            <a:fillRect/>
          </a:stretch>
        </p:blipFill>
        <p:spPr>
          <a:xfrm>
            <a:off x="1238337" y="3008177"/>
            <a:ext cx="9571089" cy="1879600"/>
          </a:xfrm>
          <a:prstGeom prst="rect">
            <a:avLst/>
          </a:prstGeom>
        </p:spPr>
      </p:pic>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1529281" y="4887777"/>
            <a:ext cx="8802657" cy="923330"/>
          </a:xfrm>
          <a:prstGeom prst="rect">
            <a:avLst/>
          </a:prstGeom>
          <a:noFill/>
        </p:spPr>
        <p:txBody>
          <a:bodyPr wrap="square" rtlCol="0">
            <a:spAutoFit/>
          </a:bodyPr>
          <a:lstStyle/>
          <a:p>
            <a:r>
              <a:rPr lang="en-US" dirty="0"/>
              <a:t>If you work with more than one Chart, the FIRST Chart you start working will be the only one that populates in My Worksheets.  If you choose to use this function, we recommend you start with the Chart you use most so those funds will be listed here.</a:t>
            </a:r>
          </a:p>
        </p:txBody>
      </p:sp>
      <p:sp>
        <p:nvSpPr>
          <p:cNvPr id="8" name="Content Placeholder 7"/>
          <p:cNvSpPr>
            <a:spLocks noGrp="1"/>
          </p:cNvSpPr>
          <p:nvPr>
            <p:ph idx="1"/>
          </p:nvPr>
        </p:nvSpPr>
        <p:spPr/>
        <p:txBody>
          <a:bodyPr/>
          <a:lstStyle/>
          <a:p>
            <a:endParaRPr lang="en-US" dirty="0"/>
          </a:p>
          <a:p>
            <a:endParaRPr lang="en-US" dirty="0"/>
          </a:p>
        </p:txBody>
      </p:sp>
      <p:pic>
        <p:nvPicPr>
          <p:cNvPr id="11" name="Picture 10"/>
          <p:cNvPicPr>
            <a:picLocks noChangeAspect="1"/>
          </p:cNvPicPr>
          <p:nvPr/>
        </p:nvPicPr>
        <p:blipFill>
          <a:blip r:embed="rId3"/>
          <a:stretch>
            <a:fillRect/>
          </a:stretch>
        </p:blipFill>
        <p:spPr>
          <a:xfrm>
            <a:off x="808176" y="2021137"/>
            <a:ext cx="9737904" cy="575000"/>
          </a:xfrm>
          <a:prstGeom prst="rect">
            <a:avLst/>
          </a:prstGeom>
        </p:spPr>
      </p:pic>
      <p:sp>
        <p:nvSpPr>
          <p:cNvPr id="12" name="Right Arrow 7">
            <a:extLst>
              <a:ext uri="{FF2B5EF4-FFF2-40B4-BE49-F238E27FC236}">
                <a16:creationId xmlns:a16="http://schemas.microsoft.com/office/drawing/2014/main" id="{3C84D500-ACC6-4E21-B65B-BC141EABF0B7}"/>
              </a:ext>
            </a:extLst>
          </p:cNvPr>
          <p:cNvSpPr/>
          <p:nvPr/>
        </p:nvSpPr>
        <p:spPr>
          <a:xfrm>
            <a:off x="808176" y="4049432"/>
            <a:ext cx="574398" cy="405699"/>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758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360194"/>
            <a:ext cx="10515600" cy="1325563"/>
          </a:xfrm>
        </p:spPr>
        <p:txBody>
          <a:bodyPr>
            <a:normAutofit/>
          </a:bodyPr>
          <a:lstStyle/>
          <a:p>
            <a:r>
              <a:rPr lang="en-US" sz="2000" dirty="0"/>
              <a:t>Login to Self Service Banner; select Finance.</a:t>
            </a:r>
          </a:p>
        </p:txBody>
      </p:sp>
      <p:pic>
        <p:nvPicPr>
          <p:cNvPr id="5" name="Content Placeholder 4"/>
          <p:cNvPicPr>
            <a:picLocks noGrp="1" noChangeAspect="1"/>
          </p:cNvPicPr>
          <p:nvPr>
            <p:ph idx="1"/>
          </p:nvPr>
        </p:nvPicPr>
        <p:blipFill>
          <a:blip r:embed="rId2"/>
          <a:stretch>
            <a:fillRect/>
          </a:stretch>
        </p:blipFill>
        <p:spPr>
          <a:xfrm>
            <a:off x="681681" y="1840678"/>
            <a:ext cx="10893136" cy="2997652"/>
          </a:xfrm>
          <a:prstGeom prst="rect">
            <a:avLst/>
          </a:prstGeom>
        </p:spPr>
      </p:pic>
      <p:sp>
        <p:nvSpPr>
          <p:cNvPr id="23" name="Rectangle 22"/>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ight Arrow 7">
            <a:extLst>
              <a:ext uri="{FF2B5EF4-FFF2-40B4-BE49-F238E27FC236}">
                <a16:creationId xmlns:a16="http://schemas.microsoft.com/office/drawing/2014/main" id="{154FAEF7-C3A8-495A-9B5F-6035D43DFB91}"/>
              </a:ext>
            </a:extLst>
          </p:cNvPr>
          <p:cNvSpPr/>
          <p:nvPr/>
        </p:nvSpPr>
        <p:spPr>
          <a:xfrm rot="10800000">
            <a:off x="2840637" y="2571332"/>
            <a:ext cx="428774" cy="292635"/>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251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8508"/>
            <a:ext cx="10515600" cy="1325563"/>
          </a:xfrm>
        </p:spPr>
        <p:txBody>
          <a:bodyPr>
            <a:normAutofit/>
          </a:bodyPr>
          <a:lstStyle/>
          <a:p>
            <a:r>
              <a:rPr lang="en-US" sz="2000" dirty="0"/>
              <a:t>If you have a large list of funds, you can jump to the fund you want by hitting Ctrl + F to bring up a search.  Enter the fund you want to view.</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Content Placeholder 7"/>
          <p:cNvSpPr>
            <a:spLocks noGrp="1"/>
          </p:cNvSpPr>
          <p:nvPr>
            <p:ph idx="1"/>
          </p:nvPr>
        </p:nvSpPr>
        <p:spPr/>
        <p:txBody>
          <a:bodyPr/>
          <a:lstStyle/>
          <a:p>
            <a:endParaRPr lang="en-US" dirty="0"/>
          </a:p>
          <a:p>
            <a:endParaRPr lang="en-US" dirty="0"/>
          </a:p>
        </p:txBody>
      </p:sp>
      <p:pic>
        <p:nvPicPr>
          <p:cNvPr id="4" name="Picture 3">
            <a:extLst>
              <a:ext uri="{FF2B5EF4-FFF2-40B4-BE49-F238E27FC236}">
                <a16:creationId xmlns:a16="http://schemas.microsoft.com/office/drawing/2014/main" id="{EE961008-CFC6-4E29-B144-C5C973047E2C}"/>
              </a:ext>
            </a:extLst>
          </p:cNvPr>
          <p:cNvPicPr>
            <a:picLocks noChangeAspect="1"/>
          </p:cNvPicPr>
          <p:nvPr/>
        </p:nvPicPr>
        <p:blipFill>
          <a:blip r:embed="rId2"/>
          <a:stretch>
            <a:fillRect/>
          </a:stretch>
        </p:blipFill>
        <p:spPr>
          <a:xfrm>
            <a:off x="2605918" y="1666116"/>
            <a:ext cx="3232820" cy="1140077"/>
          </a:xfrm>
          <a:prstGeom prst="rect">
            <a:avLst/>
          </a:prstGeom>
        </p:spPr>
      </p:pic>
      <p:sp>
        <p:nvSpPr>
          <p:cNvPr id="5" name="TextBox 4">
            <a:extLst>
              <a:ext uri="{FF2B5EF4-FFF2-40B4-BE49-F238E27FC236}">
                <a16:creationId xmlns:a16="http://schemas.microsoft.com/office/drawing/2014/main" id="{40C9D4BE-0FD4-4C19-A2F5-1E18F5BAA0C7}"/>
              </a:ext>
            </a:extLst>
          </p:cNvPr>
          <p:cNvSpPr txBox="1"/>
          <p:nvPr/>
        </p:nvSpPr>
        <p:spPr>
          <a:xfrm>
            <a:off x="947956" y="3106021"/>
            <a:ext cx="7877262" cy="369332"/>
          </a:xfrm>
          <a:prstGeom prst="rect">
            <a:avLst/>
          </a:prstGeom>
          <a:noFill/>
        </p:spPr>
        <p:txBody>
          <a:bodyPr wrap="square" rtlCol="0">
            <a:spAutoFit/>
          </a:bodyPr>
          <a:lstStyle/>
          <a:p>
            <a:r>
              <a:rPr lang="en-US" dirty="0"/>
              <a:t>Hit the Enter key, and the search will take you to the fund in the search.</a:t>
            </a:r>
          </a:p>
        </p:txBody>
      </p:sp>
      <p:pic>
        <p:nvPicPr>
          <p:cNvPr id="10" name="Picture 9">
            <a:extLst>
              <a:ext uri="{FF2B5EF4-FFF2-40B4-BE49-F238E27FC236}">
                <a16:creationId xmlns:a16="http://schemas.microsoft.com/office/drawing/2014/main" id="{05431E97-2685-4E96-A9E9-72BF3DB6B86E}"/>
              </a:ext>
            </a:extLst>
          </p:cNvPr>
          <p:cNvPicPr>
            <a:picLocks noChangeAspect="1"/>
          </p:cNvPicPr>
          <p:nvPr/>
        </p:nvPicPr>
        <p:blipFill>
          <a:blip r:embed="rId3"/>
          <a:stretch>
            <a:fillRect/>
          </a:stretch>
        </p:blipFill>
        <p:spPr>
          <a:xfrm>
            <a:off x="947956" y="3620294"/>
            <a:ext cx="8915400" cy="381000"/>
          </a:xfrm>
          <a:prstGeom prst="rect">
            <a:avLst/>
          </a:prstGeom>
        </p:spPr>
      </p:pic>
      <p:sp>
        <p:nvSpPr>
          <p:cNvPr id="13" name="TextBox 12">
            <a:extLst>
              <a:ext uri="{FF2B5EF4-FFF2-40B4-BE49-F238E27FC236}">
                <a16:creationId xmlns:a16="http://schemas.microsoft.com/office/drawing/2014/main" id="{AFF39933-350D-4F40-AF1B-93110DDE2B37}"/>
              </a:ext>
            </a:extLst>
          </p:cNvPr>
          <p:cNvSpPr txBox="1"/>
          <p:nvPr/>
        </p:nvSpPr>
        <p:spPr>
          <a:xfrm>
            <a:off x="947956" y="4520649"/>
            <a:ext cx="8630174" cy="646331"/>
          </a:xfrm>
          <a:prstGeom prst="rect">
            <a:avLst/>
          </a:prstGeom>
          <a:noFill/>
        </p:spPr>
        <p:txBody>
          <a:bodyPr wrap="square" rtlCol="0">
            <a:spAutoFit/>
          </a:bodyPr>
          <a:lstStyle/>
          <a:p>
            <a:r>
              <a:rPr lang="en-US" dirty="0"/>
              <a:t>Once you select the radio button, hit Ctrl + End and it will take you to bottom of the page.  Select Submit.</a:t>
            </a:r>
          </a:p>
        </p:txBody>
      </p:sp>
      <p:pic>
        <p:nvPicPr>
          <p:cNvPr id="15" name="Picture 14">
            <a:extLst>
              <a:ext uri="{FF2B5EF4-FFF2-40B4-BE49-F238E27FC236}">
                <a16:creationId xmlns:a16="http://schemas.microsoft.com/office/drawing/2014/main" id="{5946CAB4-1DA3-46CF-8CD8-7899666E7DAC}"/>
              </a:ext>
            </a:extLst>
          </p:cNvPr>
          <p:cNvPicPr>
            <a:picLocks noChangeAspect="1"/>
          </p:cNvPicPr>
          <p:nvPr/>
        </p:nvPicPr>
        <p:blipFill>
          <a:blip r:embed="rId4"/>
          <a:stretch>
            <a:fillRect/>
          </a:stretch>
        </p:blipFill>
        <p:spPr>
          <a:xfrm>
            <a:off x="947956" y="5301841"/>
            <a:ext cx="3362325" cy="1167097"/>
          </a:xfrm>
          <a:prstGeom prst="rect">
            <a:avLst/>
          </a:prstGeom>
        </p:spPr>
      </p:pic>
      <p:sp>
        <p:nvSpPr>
          <p:cNvPr id="16" name="Right Arrow 7">
            <a:extLst>
              <a:ext uri="{FF2B5EF4-FFF2-40B4-BE49-F238E27FC236}">
                <a16:creationId xmlns:a16="http://schemas.microsoft.com/office/drawing/2014/main" id="{6A993BF5-EA39-4C05-A1EB-462C613788E5}"/>
              </a:ext>
            </a:extLst>
          </p:cNvPr>
          <p:cNvSpPr/>
          <p:nvPr/>
        </p:nvSpPr>
        <p:spPr>
          <a:xfrm>
            <a:off x="455838" y="5968886"/>
            <a:ext cx="492118" cy="416153"/>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8182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8508"/>
            <a:ext cx="10515600" cy="1325563"/>
          </a:xfrm>
        </p:spPr>
        <p:txBody>
          <a:bodyPr>
            <a:normAutofit/>
          </a:bodyPr>
          <a:lstStyle/>
          <a:p>
            <a:r>
              <a:rPr lang="en-US" sz="2000" dirty="0"/>
              <a:t>Using </a:t>
            </a:r>
            <a:r>
              <a:rPr lang="en-US" sz="2000" i="1" dirty="0"/>
              <a:t>My Worksheets</a:t>
            </a:r>
            <a:r>
              <a:rPr lang="en-US" sz="2000" dirty="0"/>
              <a:t> to pull up a budget worksheet will cause the program code to hard default in the section used to add account codes.</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Content Placeholder 7"/>
          <p:cNvSpPr>
            <a:spLocks noGrp="1"/>
          </p:cNvSpPr>
          <p:nvPr>
            <p:ph idx="1"/>
          </p:nvPr>
        </p:nvSpPr>
        <p:spPr/>
        <p:txBody>
          <a:bodyPr/>
          <a:lstStyle/>
          <a:p>
            <a:endParaRPr lang="en-US" dirty="0"/>
          </a:p>
          <a:p>
            <a:endParaRPr lang="en-US" dirty="0"/>
          </a:p>
        </p:txBody>
      </p:sp>
      <p:pic>
        <p:nvPicPr>
          <p:cNvPr id="7" name="Picture 6">
            <a:extLst>
              <a:ext uri="{FF2B5EF4-FFF2-40B4-BE49-F238E27FC236}">
                <a16:creationId xmlns:a16="http://schemas.microsoft.com/office/drawing/2014/main" id="{01CC0FEF-E274-4BE6-892D-9A4E8D7ABFB2}"/>
              </a:ext>
            </a:extLst>
          </p:cNvPr>
          <p:cNvPicPr>
            <a:picLocks noChangeAspect="1"/>
          </p:cNvPicPr>
          <p:nvPr/>
        </p:nvPicPr>
        <p:blipFill>
          <a:blip r:embed="rId2"/>
          <a:stretch>
            <a:fillRect/>
          </a:stretch>
        </p:blipFill>
        <p:spPr>
          <a:xfrm>
            <a:off x="925191" y="1959849"/>
            <a:ext cx="5610225" cy="1743075"/>
          </a:xfrm>
          <a:prstGeom prst="rect">
            <a:avLst/>
          </a:prstGeom>
        </p:spPr>
      </p:pic>
      <p:sp>
        <p:nvSpPr>
          <p:cNvPr id="13" name="TextBox 12">
            <a:extLst>
              <a:ext uri="{FF2B5EF4-FFF2-40B4-BE49-F238E27FC236}">
                <a16:creationId xmlns:a16="http://schemas.microsoft.com/office/drawing/2014/main" id="{C61A7363-3F26-43FF-A0D4-AE3C985D55B6}"/>
              </a:ext>
            </a:extLst>
          </p:cNvPr>
          <p:cNvSpPr txBox="1"/>
          <p:nvPr/>
        </p:nvSpPr>
        <p:spPr>
          <a:xfrm>
            <a:off x="925191" y="4093828"/>
            <a:ext cx="8562757" cy="400110"/>
          </a:xfrm>
          <a:prstGeom prst="rect">
            <a:avLst/>
          </a:prstGeom>
          <a:noFill/>
        </p:spPr>
        <p:txBody>
          <a:bodyPr wrap="square" rtlCol="0">
            <a:spAutoFit/>
          </a:bodyPr>
          <a:lstStyle/>
          <a:p>
            <a:r>
              <a:rPr lang="en-US" sz="2000" dirty="0"/>
              <a:t>This helps alleviate accidentally adding an incorrect program code to a fund.</a:t>
            </a:r>
          </a:p>
        </p:txBody>
      </p:sp>
    </p:spTree>
    <p:extLst>
      <p:ext uri="{BB962C8B-B14F-4D97-AF65-F5344CB8AC3E}">
        <p14:creationId xmlns:p14="http://schemas.microsoft.com/office/powerpoint/2010/main" val="33171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You can also select Create Budget Development Query to view and download budget information.</a:t>
            </a:r>
          </a:p>
        </p:txBody>
      </p:sp>
      <p:pic>
        <p:nvPicPr>
          <p:cNvPr id="11" name="Content Placeholder 5"/>
          <p:cNvPicPr>
            <a:picLocks noGrp="1" noChangeAspect="1"/>
          </p:cNvPicPr>
          <p:nvPr>
            <p:ph idx="1"/>
          </p:nvPr>
        </p:nvPicPr>
        <p:blipFill>
          <a:blip r:embed="rId2"/>
          <a:stretch>
            <a:fillRect/>
          </a:stretch>
        </p:blipFill>
        <p:spPr>
          <a:xfrm>
            <a:off x="937054" y="1690688"/>
            <a:ext cx="10515600" cy="3437055"/>
          </a:xfrm>
          <a:prstGeom prst="rect">
            <a:avLst/>
          </a:prstGeom>
        </p:spPr>
      </p:pic>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ight Arrow 7">
            <a:extLst>
              <a:ext uri="{FF2B5EF4-FFF2-40B4-BE49-F238E27FC236}">
                <a16:creationId xmlns:a16="http://schemas.microsoft.com/office/drawing/2014/main" id="{E1A79C6C-8563-493C-B9ED-1785B90D06B4}"/>
              </a:ext>
            </a:extLst>
          </p:cNvPr>
          <p:cNvSpPr/>
          <p:nvPr/>
        </p:nvSpPr>
        <p:spPr>
          <a:xfrm>
            <a:off x="596964" y="3603641"/>
            <a:ext cx="489963" cy="304123"/>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5897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Select Adopted Budget and the Line Item Detail radio button.  Click Continue.</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Content Placeholder 3"/>
          <p:cNvPicPr>
            <a:picLocks noGrp="1" noChangeAspect="1"/>
          </p:cNvPicPr>
          <p:nvPr>
            <p:ph idx="1"/>
          </p:nvPr>
        </p:nvPicPr>
        <p:blipFill>
          <a:blip r:embed="rId2"/>
          <a:stretch>
            <a:fillRect/>
          </a:stretch>
        </p:blipFill>
        <p:spPr>
          <a:xfrm>
            <a:off x="1210195" y="2003208"/>
            <a:ext cx="8458200" cy="3248025"/>
          </a:xfrm>
          <a:prstGeom prst="rect">
            <a:avLst/>
          </a:prstGeom>
        </p:spPr>
      </p:pic>
      <p:sp>
        <p:nvSpPr>
          <p:cNvPr id="9" name="Right Arrow 7">
            <a:extLst>
              <a:ext uri="{FF2B5EF4-FFF2-40B4-BE49-F238E27FC236}">
                <a16:creationId xmlns:a16="http://schemas.microsoft.com/office/drawing/2014/main" id="{C7DC2AF2-AE9F-4555-9C1D-397D3C3B36F1}"/>
              </a:ext>
            </a:extLst>
          </p:cNvPr>
          <p:cNvSpPr/>
          <p:nvPr/>
        </p:nvSpPr>
        <p:spPr>
          <a:xfrm>
            <a:off x="658717" y="3284495"/>
            <a:ext cx="551478" cy="312720"/>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7">
            <a:extLst>
              <a:ext uri="{FF2B5EF4-FFF2-40B4-BE49-F238E27FC236}">
                <a16:creationId xmlns:a16="http://schemas.microsoft.com/office/drawing/2014/main" id="{02181EE7-8A8E-4E4D-91AC-0BC6FC4AC2D8}"/>
              </a:ext>
            </a:extLst>
          </p:cNvPr>
          <p:cNvSpPr/>
          <p:nvPr/>
        </p:nvSpPr>
        <p:spPr>
          <a:xfrm rot="10800000">
            <a:off x="4377289" y="4598191"/>
            <a:ext cx="470756" cy="31023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699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Enter Chart of Accounts, Budget ID, Budget Phase, Fund, and Organization.  To look at multiple funds/orgs, you can use the % wildcard.  Check the boxes next to the account types you want to view (Revenue, Labor, Expenses, Transfers, and Deleted Items).  Click Submit.</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838200" y="1396538"/>
            <a:ext cx="5371407" cy="4987637"/>
          </a:xfrm>
          <a:prstGeom prst="rect">
            <a:avLst/>
          </a:prstGeom>
        </p:spPr>
      </p:pic>
      <p:sp>
        <p:nvSpPr>
          <p:cNvPr id="5" name="Right Arrow 7">
            <a:extLst>
              <a:ext uri="{FF2B5EF4-FFF2-40B4-BE49-F238E27FC236}">
                <a16:creationId xmlns:a16="http://schemas.microsoft.com/office/drawing/2014/main" id="{7F44DB57-8E0A-430B-B4F7-9445D15223BF}"/>
              </a:ext>
            </a:extLst>
          </p:cNvPr>
          <p:cNvSpPr/>
          <p:nvPr/>
        </p:nvSpPr>
        <p:spPr>
          <a:xfrm>
            <a:off x="408718" y="6083101"/>
            <a:ext cx="438108" cy="26593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1642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You can page through the query results onscreen or download them into a spreadsheet.  The download will provide more information than what appears onscreen and can be sorted/filtered, so this may be preferable.</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838200" y="1421476"/>
            <a:ext cx="9715500" cy="4761288"/>
          </a:xfrm>
          <a:prstGeom prst="rect">
            <a:avLst/>
          </a:prstGeom>
        </p:spPr>
      </p:pic>
    </p:spTree>
    <p:extLst>
      <p:ext uri="{BB962C8B-B14F-4D97-AF65-F5344CB8AC3E}">
        <p14:creationId xmlns:p14="http://schemas.microsoft.com/office/powerpoint/2010/main" val="2889979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However, be aware if you are looking at the Duration Code, it will NOT appear on the spreadsheet download.  You will only be able to see this on the Budget Development Query screen or on the Budget Worksheet.</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0ACBCCE0-6EB8-4AB8-ABB2-17703329B00D}"/>
              </a:ext>
            </a:extLst>
          </p:cNvPr>
          <p:cNvPicPr>
            <a:picLocks noChangeAspect="1"/>
          </p:cNvPicPr>
          <p:nvPr/>
        </p:nvPicPr>
        <p:blipFill>
          <a:blip r:embed="rId2"/>
          <a:stretch>
            <a:fillRect/>
          </a:stretch>
        </p:blipFill>
        <p:spPr>
          <a:xfrm>
            <a:off x="2844742" y="1989738"/>
            <a:ext cx="5676900" cy="1466850"/>
          </a:xfrm>
          <a:prstGeom prst="rect">
            <a:avLst/>
          </a:prstGeom>
        </p:spPr>
      </p:pic>
      <p:pic>
        <p:nvPicPr>
          <p:cNvPr id="9" name="Picture 8">
            <a:extLst>
              <a:ext uri="{FF2B5EF4-FFF2-40B4-BE49-F238E27FC236}">
                <a16:creationId xmlns:a16="http://schemas.microsoft.com/office/drawing/2014/main" id="{B6B32260-BEFD-485D-9EFD-A3EA3488E386}"/>
              </a:ext>
            </a:extLst>
          </p:cNvPr>
          <p:cNvPicPr>
            <a:picLocks noChangeAspect="1"/>
          </p:cNvPicPr>
          <p:nvPr/>
        </p:nvPicPr>
        <p:blipFill>
          <a:blip r:embed="rId3"/>
          <a:stretch>
            <a:fillRect/>
          </a:stretch>
        </p:blipFill>
        <p:spPr>
          <a:xfrm>
            <a:off x="1786156" y="3778144"/>
            <a:ext cx="7626292" cy="2189028"/>
          </a:xfrm>
          <a:prstGeom prst="rect">
            <a:avLst/>
          </a:prstGeom>
        </p:spPr>
      </p:pic>
      <p:sp>
        <p:nvSpPr>
          <p:cNvPr id="8" name="Right Arrow 7">
            <a:extLst>
              <a:ext uri="{FF2B5EF4-FFF2-40B4-BE49-F238E27FC236}">
                <a16:creationId xmlns:a16="http://schemas.microsoft.com/office/drawing/2014/main" id="{D312D665-AA0A-49B4-A423-48F481291F25}"/>
              </a:ext>
            </a:extLst>
          </p:cNvPr>
          <p:cNvSpPr/>
          <p:nvPr/>
        </p:nvSpPr>
        <p:spPr>
          <a:xfrm rot="5400000">
            <a:off x="6175729" y="1802138"/>
            <a:ext cx="479798" cy="349903"/>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7">
            <a:extLst>
              <a:ext uri="{FF2B5EF4-FFF2-40B4-BE49-F238E27FC236}">
                <a16:creationId xmlns:a16="http://schemas.microsoft.com/office/drawing/2014/main" id="{636F46B0-9DBF-414D-ABEC-FDA45ACBF27F}"/>
              </a:ext>
            </a:extLst>
          </p:cNvPr>
          <p:cNvSpPr/>
          <p:nvPr/>
        </p:nvSpPr>
        <p:spPr>
          <a:xfrm rot="5400000">
            <a:off x="7080654" y="3630092"/>
            <a:ext cx="448499" cy="348396"/>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4931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332" y="223935"/>
            <a:ext cx="9144000" cy="1142363"/>
          </a:xfrm>
        </p:spPr>
        <p:txBody>
          <a:bodyPr>
            <a:normAutofit/>
          </a:bodyPr>
          <a:lstStyle/>
          <a:p>
            <a:r>
              <a:rPr lang="en-US" sz="5400" b="1" dirty="0">
                <a:latin typeface="+mn-lt"/>
                <a:cs typeface="Arial" panose="020B0604020202020204" pitchFamily="34" charset="0"/>
              </a:rPr>
              <a:t>Budget Development Reports</a:t>
            </a:r>
          </a:p>
        </p:txBody>
      </p:sp>
      <p:sp>
        <p:nvSpPr>
          <p:cNvPr id="6" name="Rectangle 5"/>
          <p:cNvSpPr/>
          <p:nvPr/>
        </p:nvSpPr>
        <p:spPr>
          <a:xfrm>
            <a:off x="233265" y="205273"/>
            <a:ext cx="11728580" cy="642879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itle 1">
            <a:extLst>
              <a:ext uri="{FF2B5EF4-FFF2-40B4-BE49-F238E27FC236}">
                <a16:creationId xmlns:a16="http://schemas.microsoft.com/office/drawing/2014/main" id="{023C7A47-4DEC-4F87-888F-DEB7DA0694C0}"/>
              </a:ext>
            </a:extLst>
          </p:cNvPr>
          <p:cNvSpPr txBox="1">
            <a:spLocks/>
          </p:cNvSpPr>
          <p:nvPr/>
        </p:nvSpPr>
        <p:spPr>
          <a:xfrm>
            <a:off x="718656" y="2013357"/>
            <a:ext cx="10145087" cy="391766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Reports are located in the </a:t>
            </a:r>
            <a:r>
              <a:rPr lang="en-US" sz="2800" dirty="0" err="1">
                <a:latin typeface="+mn-lt"/>
                <a:cs typeface="Arial" panose="020B0604020202020204" pitchFamily="34" charset="0"/>
              </a:rPr>
              <a:t>ePrint</a:t>
            </a:r>
            <a:r>
              <a:rPr lang="en-US" sz="2800" dirty="0">
                <a:latin typeface="+mn-lt"/>
                <a:cs typeface="Arial" panose="020B0604020202020204" pitchFamily="34" charset="0"/>
              </a:rPr>
              <a:t> repository of each Chart.</a:t>
            </a:r>
          </a:p>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The character at the end of the report name represents the Chart,</a:t>
            </a:r>
          </a:p>
          <a:p>
            <a:pPr algn="l">
              <a:lnSpc>
                <a:spcPct val="120000"/>
              </a:lnSpc>
            </a:pPr>
            <a:r>
              <a:rPr lang="en-US" sz="2800" dirty="0">
                <a:latin typeface="+mn-lt"/>
                <a:cs typeface="Arial" panose="020B0604020202020204" pitchFamily="34" charset="0"/>
              </a:rPr>
              <a:t>         i.e. FI_BD_BDSCHK01_</a:t>
            </a:r>
            <a:r>
              <a:rPr lang="en-US" sz="2800" dirty="0">
                <a:highlight>
                  <a:srgbClr val="FFFF00"/>
                </a:highlight>
                <a:latin typeface="+mn-lt"/>
                <a:cs typeface="Arial" panose="020B0604020202020204" pitchFamily="34" charset="0"/>
              </a:rPr>
              <a:t>1</a:t>
            </a:r>
            <a:r>
              <a:rPr lang="en-US" sz="2800" dirty="0">
                <a:latin typeface="+mn-lt"/>
                <a:cs typeface="Arial" panose="020B0604020202020204" pitchFamily="34" charset="0"/>
              </a:rPr>
              <a:t> is for Chart 1 and is in the Finance 1 repository.</a:t>
            </a:r>
          </a:p>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Some reports will show errors that must be corrected, others are advisory reports.</a:t>
            </a:r>
          </a:p>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Be observant of the run date; it will be the latest date there is output.</a:t>
            </a:r>
          </a:p>
          <a:p>
            <a:pPr algn="l">
              <a:lnSpc>
                <a:spcPct val="120000"/>
              </a:lnSpc>
            </a:pPr>
            <a:r>
              <a:rPr lang="en-US" sz="2800" dirty="0">
                <a:latin typeface="+mn-lt"/>
                <a:cs typeface="Arial" panose="020B0604020202020204" pitchFamily="34" charset="0"/>
              </a:rPr>
              <a:t>         Example:  If there was a May 1 report but nothing May 2, the latest date will be</a:t>
            </a:r>
          </a:p>
          <a:p>
            <a:pPr algn="l">
              <a:lnSpc>
                <a:spcPct val="120000"/>
              </a:lnSpc>
            </a:pPr>
            <a:r>
              <a:rPr lang="en-US" sz="2800" dirty="0">
                <a:latin typeface="+mn-lt"/>
                <a:cs typeface="Arial" panose="020B0604020202020204" pitchFamily="34" charset="0"/>
              </a:rPr>
              <a:t>         May 1.  This means whatever was on the May 1 report has been corrected.</a:t>
            </a: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p:txBody>
      </p:sp>
      <p:pic>
        <p:nvPicPr>
          <p:cNvPr id="4" name="Picture 3">
            <a:extLst>
              <a:ext uri="{FF2B5EF4-FFF2-40B4-BE49-F238E27FC236}">
                <a16:creationId xmlns:a16="http://schemas.microsoft.com/office/drawing/2014/main" id="{C25607AB-59B2-4D0D-81F6-5D70EE58A445}"/>
              </a:ext>
            </a:extLst>
          </p:cNvPr>
          <p:cNvPicPr>
            <a:picLocks noChangeAspect="1"/>
          </p:cNvPicPr>
          <p:nvPr/>
        </p:nvPicPr>
        <p:blipFill>
          <a:blip r:embed="rId3"/>
          <a:stretch>
            <a:fillRect/>
          </a:stretch>
        </p:blipFill>
        <p:spPr>
          <a:xfrm>
            <a:off x="1742113" y="5044230"/>
            <a:ext cx="2466975" cy="1104900"/>
          </a:xfrm>
          <a:prstGeom prst="rect">
            <a:avLst/>
          </a:prstGeom>
        </p:spPr>
      </p:pic>
    </p:spTree>
    <p:extLst>
      <p:ext uri="{BB962C8B-B14F-4D97-AF65-F5344CB8AC3E}">
        <p14:creationId xmlns:p14="http://schemas.microsoft.com/office/powerpoint/2010/main" val="2728423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5517936"/>
          </a:xfrm>
        </p:spPr>
        <p:txBody>
          <a:bodyPr>
            <a:normAutofit/>
          </a:bodyPr>
          <a:lstStyle/>
          <a:p>
            <a:pPr marL="0" indent="0" algn="ctr">
              <a:buNone/>
            </a:pPr>
            <a:r>
              <a:rPr lang="en-US" sz="3200" b="1" dirty="0"/>
              <a:t>FI_BD_BDSCHK01_X </a:t>
            </a:r>
            <a:r>
              <a:rPr lang="en-US" sz="2000" b="1" dirty="0"/>
              <a:t>(X represents Chart)</a:t>
            </a:r>
          </a:p>
          <a:p>
            <a:pPr marL="0" indent="0" algn="ctr">
              <a:buNone/>
            </a:pPr>
            <a:r>
              <a:rPr lang="en-US" sz="3200" b="1" dirty="0"/>
              <a:t>Budget Not Whole Dollars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Proposed budget entries not rounded to whole dollars.  </a:t>
            </a:r>
            <a:r>
              <a:rPr lang="en-US" b="1" dirty="0"/>
              <a:t>These entries must be corrected.</a:t>
            </a:r>
            <a:endParaRPr lang="en-US" dirty="0"/>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3AE65BDF-1B9C-4CFE-9CFE-92EA3D935CED}"/>
              </a:ext>
            </a:extLst>
          </p:cNvPr>
          <p:cNvPicPr>
            <a:picLocks noChangeAspect="1"/>
          </p:cNvPicPr>
          <p:nvPr/>
        </p:nvPicPr>
        <p:blipFill>
          <a:blip r:embed="rId2"/>
          <a:stretch>
            <a:fillRect/>
          </a:stretch>
        </p:blipFill>
        <p:spPr>
          <a:xfrm>
            <a:off x="1908670" y="2160253"/>
            <a:ext cx="8039100" cy="2619375"/>
          </a:xfrm>
          <a:prstGeom prst="rect">
            <a:avLst/>
          </a:prstGeom>
        </p:spPr>
      </p:pic>
      <p:sp>
        <p:nvSpPr>
          <p:cNvPr id="8" name="Rectangle 7">
            <a:extLst>
              <a:ext uri="{FF2B5EF4-FFF2-40B4-BE49-F238E27FC236}">
                <a16:creationId xmlns:a16="http://schemas.microsoft.com/office/drawing/2014/main" id="{665F8FB1-18BB-41DB-924B-3A3CA8C3C754}"/>
              </a:ext>
            </a:extLst>
          </p:cNvPr>
          <p:cNvSpPr/>
          <p:nvPr/>
        </p:nvSpPr>
        <p:spPr>
          <a:xfrm>
            <a:off x="2021747" y="3280095"/>
            <a:ext cx="1493240"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7C20681-9DBB-4B51-8108-3F169A7D85CB}"/>
              </a:ext>
            </a:extLst>
          </p:cNvPr>
          <p:cNvSpPr/>
          <p:nvPr/>
        </p:nvSpPr>
        <p:spPr>
          <a:xfrm>
            <a:off x="2021747" y="4144161"/>
            <a:ext cx="1568741"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A51E51-6198-4A72-B8BF-30AE3D311DC7}"/>
              </a:ext>
            </a:extLst>
          </p:cNvPr>
          <p:cNvSpPr/>
          <p:nvPr/>
        </p:nvSpPr>
        <p:spPr>
          <a:xfrm>
            <a:off x="2038525" y="4327961"/>
            <a:ext cx="1568741" cy="148905"/>
          </a:xfrm>
          <a:prstGeom prst="rect">
            <a:avLst/>
          </a:prstGeom>
          <a:solidFill>
            <a:srgbClr val="AAFFAA"/>
          </a:solidFill>
          <a:ln>
            <a:solidFill>
              <a:srgbClr val="AAF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983771-0F93-448A-92AD-E1D409941FEE}"/>
              </a:ext>
            </a:extLst>
          </p:cNvPr>
          <p:cNvSpPr/>
          <p:nvPr/>
        </p:nvSpPr>
        <p:spPr>
          <a:xfrm>
            <a:off x="3657600" y="3280095"/>
            <a:ext cx="1661020"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ADD1CB-9D32-435B-A72F-674677C16352}"/>
              </a:ext>
            </a:extLst>
          </p:cNvPr>
          <p:cNvSpPr/>
          <p:nvPr/>
        </p:nvSpPr>
        <p:spPr>
          <a:xfrm>
            <a:off x="3657600" y="4144161"/>
            <a:ext cx="1778466"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CB23E5A-523A-4D81-AD29-DC17DEF371A3}"/>
              </a:ext>
            </a:extLst>
          </p:cNvPr>
          <p:cNvSpPr/>
          <p:nvPr/>
        </p:nvSpPr>
        <p:spPr>
          <a:xfrm>
            <a:off x="8717280" y="2246811"/>
            <a:ext cx="1245326"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87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5517936"/>
          </a:xfrm>
        </p:spPr>
        <p:txBody>
          <a:bodyPr>
            <a:normAutofit lnSpcReduction="10000"/>
          </a:bodyPr>
          <a:lstStyle/>
          <a:p>
            <a:pPr marL="0" indent="0" algn="ctr">
              <a:buNone/>
            </a:pPr>
            <a:r>
              <a:rPr lang="en-US" sz="3200" b="1" dirty="0"/>
              <a:t>FI_BD_BDSCHK02_X</a:t>
            </a:r>
            <a:endParaRPr lang="en-US" sz="2000" b="1" dirty="0"/>
          </a:p>
          <a:p>
            <a:pPr marL="0" indent="0" algn="ctr">
              <a:buNone/>
            </a:pPr>
            <a:r>
              <a:rPr lang="en-US" sz="3200" b="1" dirty="0"/>
              <a:t>811970 Check Report</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Non-zero budget entries in 811970.  Must have an offsetting entry if budgeting this account code, whether between funds within your area, or between your fund and one belonging to another department.</a:t>
            </a:r>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A074FDA-4872-4844-B08D-F0614ACE9ECB}"/>
              </a:ext>
            </a:extLst>
          </p:cNvPr>
          <p:cNvPicPr>
            <a:picLocks noChangeAspect="1"/>
          </p:cNvPicPr>
          <p:nvPr/>
        </p:nvPicPr>
        <p:blipFill>
          <a:blip r:embed="rId2"/>
          <a:stretch>
            <a:fillRect/>
          </a:stretch>
        </p:blipFill>
        <p:spPr>
          <a:xfrm>
            <a:off x="1884115" y="2318812"/>
            <a:ext cx="8591550" cy="2105025"/>
          </a:xfrm>
          <a:prstGeom prst="rect">
            <a:avLst/>
          </a:prstGeom>
        </p:spPr>
      </p:pic>
      <p:sp>
        <p:nvSpPr>
          <p:cNvPr id="16" name="Rectangle 15">
            <a:extLst>
              <a:ext uri="{FF2B5EF4-FFF2-40B4-BE49-F238E27FC236}">
                <a16:creationId xmlns:a16="http://schemas.microsoft.com/office/drawing/2014/main" id="{11C1788C-AE45-4D9F-9293-5241D2DD70B6}"/>
              </a:ext>
            </a:extLst>
          </p:cNvPr>
          <p:cNvSpPr/>
          <p:nvPr/>
        </p:nvSpPr>
        <p:spPr>
          <a:xfrm>
            <a:off x="2483141" y="3514987"/>
            <a:ext cx="1384184" cy="268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050D22-3033-475A-A6BC-4B4F96AF0F12}"/>
              </a:ext>
            </a:extLst>
          </p:cNvPr>
          <p:cNvSpPr/>
          <p:nvPr/>
        </p:nvSpPr>
        <p:spPr>
          <a:xfrm>
            <a:off x="3934437" y="3514987"/>
            <a:ext cx="989901" cy="192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D03187-BD32-4895-A27C-C86F03DB9CE3}"/>
              </a:ext>
            </a:extLst>
          </p:cNvPr>
          <p:cNvSpPr/>
          <p:nvPr/>
        </p:nvSpPr>
        <p:spPr>
          <a:xfrm>
            <a:off x="5712903" y="3514987"/>
            <a:ext cx="84728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2C40F07-D9DB-4701-81E0-F9E87AD35BB8}"/>
              </a:ext>
            </a:extLst>
          </p:cNvPr>
          <p:cNvSpPr/>
          <p:nvPr/>
        </p:nvSpPr>
        <p:spPr>
          <a:xfrm>
            <a:off x="5712903" y="3856839"/>
            <a:ext cx="125834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B06FCD3-DB01-4E6D-8A67-49126FA67DAF}"/>
              </a:ext>
            </a:extLst>
          </p:cNvPr>
          <p:cNvSpPr/>
          <p:nvPr/>
        </p:nvSpPr>
        <p:spPr>
          <a:xfrm>
            <a:off x="2483141" y="4169328"/>
            <a:ext cx="1384184" cy="238257"/>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D24B8A0-B1F9-41E2-AEAF-DA916C050CCB}"/>
              </a:ext>
            </a:extLst>
          </p:cNvPr>
          <p:cNvSpPr/>
          <p:nvPr/>
        </p:nvSpPr>
        <p:spPr>
          <a:xfrm>
            <a:off x="3934437" y="4169328"/>
            <a:ext cx="989901" cy="192947"/>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273B1F1-846C-4DA5-8F8E-DDCE36960B74}"/>
              </a:ext>
            </a:extLst>
          </p:cNvPr>
          <p:cNvSpPr/>
          <p:nvPr/>
        </p:nvSpPr>
        <p:spPr>
          <a:xfrm>
            <a:off x="8874034" y="2508069"/>
            <a:ext cx="1601631" cy="148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635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Select Budget Development.</a:t>
            </a:r>
          </a:p>
        </p:txBody>
      </p:sp>
      <p:pic>
        <p:nvPicPr>
          <p:cNvPr id="4" name="Content Placeholder 3"/>
          <p:cNvPicPr>
            <a:picLocks noGrp="1" noChangeAspect="1"/>
          </p:cNvPicPr>
          <p:nvPr>
            <p:ph idx="1"/>
          </p:nvPr>
        </p:nvPicPr>
        <p:blipFill>
          <a:blip r:embed="rId2"/>
          <a:stretch>
            <a:fillRect/>
          </a:stretch>
        </p:blipFill>
        <p:spPr>
          <a:xfrm>
            <a:off x="714633" y="1690688"/>
            <a:ext cx="10515600" cy="4222700"/>
          </a:xfrm>
          <a:prstGeom prst="rect">
            <a:avLst/>
          </a:prstGeom>
        </p:spPr>
      </p:pic>
      <p:sp>
        <p:nvSpPr>
          <p:cNvPr id="8" name="Rectangle 7"/>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ight Arrow 7">
            <a:extLst>
              <a:ext uri="{FF2B5EF4-FFF2-40B4-BE49-F238E27FC236}">
                <a16:creationId xmlns:a16="http://schemas.microsoft.com/office/drawing/2014/main" id="{5ACFBBB0-336B-4C43-BC16-0D00B838ED37}"/>
              </a:ext>
            </a:extLst>
          </p:cNvPr>
          <p:cNvSpPr/>
          <p:nvPr/>
        </p:nvSpPr>
        <p:spPr>
          <a:xfrm>
            <a:off x="335563" y="4363347"/>
            <a:ext cx="600326" cy="355301"/>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5157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4849924"/>
          </a:xfrm>
        </p:spPr>
        <p:txBody>
          <a:bodyPr>
            <a:normAutofit fontScale="92500" lnSpcReduction="10000"/>
          </a:bodyPr>
          <a:lstStyle/>
          <a:p>
            <a:pPr marL="0" indent="0" algn="ctr">
              <a:buNone/>
            </a:pPr>
            <a:r>
              <a:rPr lang="en-US" sz="3200" b="1" dirty="0"/>
              <a:t>FI_BD_BDSCHK03_X</a:t>
            </a:r>
            <a:endParaRPr lang="en-US" sz="2000" b="1" dirty="0"/>
          </a:p>
          <a:p>
            <a:pPr marL="0" indent="0" algn="ctr">
              <a:buNone/>
            </a:pPr>
            <a:r>
              <a:rPr lang="en-US" sz="3200" b="1" dirty="0"/>
              <a:t>Debit Revenue Accounts &amp; Credit Expense Accounts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Revenue account codes with debit entries or expense account codes with credit entries.  This is an advisory report…entries may be correct.</a:t>
            </a:r>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733F9D8-5404-404B-95C8-F0D569AE491C}"/>
              </a:ext>
            </a:extLst>
          </p:cNvPr>
          <p:cNvPicPr>
            <a:picLocks noChangeAspect="1"/>
          </p:cNvPicPr>
          <p:nvPr/>
        </p:nvPicPr>
        <p:blipFill>
          <a:blip r:embed="rId2"/>
          <a:stretch>
            <a:fillRect/>
          </a:stretch>
        </p:blipFill>
        <p:spPr>
          <a:xfrm>
            <a:off x="1662111" y="2032320"/>
            <a:ext cx="8867775" cy="1247775"/>
          </a:xfrm>
          <a:prstGeom prst="rect">
            <a:avLst/>
          </a:prstGeom>
        </p:spPr>
      </p:pic>
      <p:pic>
        <p:nvPicPr>
          <p:cNvPr id="9" name="Picture 8">
            <a:extLst>
              <a:ext uri="{FF2B5EF4-FFF2-40B4-BE49-F238E27FC236}">
                <a16:creationId xmlns:a16="http://schemas.microsoft.com/office/drawing/2014/main" id="{77C01A77-02AE-4356-8542-E0E0193C8910}"/>
              </a:ext>
            </a:extLst>
          </p:cNvPr>
          <p:cNvPicPr>
            <a:picLocks noChangeAspect="1"/>
          </p:cNvPicPr>
          <p:nvPr/>
        </p:nvPicPr>
        <p:blipFill>
          <a:blip r:embed="rId3"/>
          <a:stretch>
            <a:fillRect/>
          </a:stretch>
        </p:blipFill>
        <p:spPr>
          <a:xfrm>
            <a:off x="1690686" y="3240728"/>
            <a:ext cx="8839200" cy="695325"/>
          </a:xfrm>
          <a:prstGeom prst="rect">
            <a:avLst/>
          </a:prstGeom>
        </p:spPr>
      </p:pic>
      <p:sp>
        <p:nvSpPr>
          <p:cNvPr id="10" name="Rectangle 9">
            <a:extLst>
              <a:ext uri="{FF2B5EF4-FFF2-40B4-BE49-F238E27FC236}">
                <a16:creationId xmlns:a16="http://schemas.microsoft.com/office/drawing/2014/main" id="{B6A9A709-5660-46EC-9854-6B9343D931DB}"/>
              </a:ext>
            </a:extLst>
          </p:cNvPr>
          <p:cNvSpPr/>
          <p:nvPr/>
        </p:nvSpPr>
        <p:spPr>
          <a:xfrm>
            <a:off x="1690686" y="3280095"/>
            <a:ext cx="163135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30355EE-66E2-4B4D-B5CD-3BAF7E8505D1}"/>
              </a:ext>
            </a:extLst>
          </p:cNvPr>
          <p:cNvSpPr/>
          <p:nvPr/>
        </p:nvSpPr>
        <p:spPr>
          <a:xfrm>
            <a:off x="3598877" y="3280095"/>
            <a:ext cx="1543820"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86073AA-8BB0-486B-8A1E-CA555DF43431}"/>
              </a:ext>
            </a:extLst>
          </p:cNvPr>
          <p:cNvSpPr/>
          <p:nvPr/>
        </p:nvSpPr>
        <p:spPr>
          <a:xfrm>
            <a:off x="5553512" y="3280095"/>
            <a:ext cx="1132514" cy="278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37BBCD9-EAC9-4A71-900E-BC2C221F7B24}"/>
              </a:ext>
            </a:extLst>
          </p:cNvPr>
          <p:cNvSpPr/>
          <p:nvPr/>
        </p:nvSpPr>
        <p:spPr>
          <a:xfrm>
            <a:off x="5553512" y="3649211"/>
            <a:ext cx="1191237" cy="188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8A34A4E-54B3-4EB7-BC9D-CB15BD1FB69B}"/>
              </a:ext>
            </a:extLst>
          </p:cNvPr>
          <p:cNvSpPr/>
          <p:nvPr/>
        </p:nvSpPr>
        <p:spPr>
          <a:xfrm>
            <a:off x="8847909" y="2107474"/>
            <a:ext cx="1681977" cy="178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035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4849924"/>
          </a:xfrm>
        </p:spPr>
        <p:txBody>
          <a:bodyPr>
            <a:normAutofit fontScale="92500" lnSpcReduction="10000"/>
          </a:bodyPr>
          <a:lstStyle/>
          <a:p>
            <a:pPr marL="0" indent="0" algn="ctr">
              <a:buNone/>
            </a:pPr>
            <a:r>
              <a:rPr lang="en-US" sz="3200" b="1" dirty="0"/>
              <a:t>FI_BD_BDSCHK04_X</a:t>
            </a:r>
            <a:endParaRPr lang="en-US" sz="2000" b="1" dirty="0"/>
          </a:p>
          <a:p>
            <a:pPr marL="0" indent="0" algn="ctr">
              <a:buNone/>
            </a:pPr>
            <a:r>
              <a:rPr lang="en-US" sz="3200" b="1" dirty="0"/>
              <a:t>Out of Balance – Ledger 2 &amp; Ledger 3</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Ledger 2 or ledger 3 funds out of balance (proposed budget total should net zero).  </a:t>
            </a:r>
            <a:r>
              <a:rPr lang="en-US" b="1" dirty="0"/>
              <a:t>These entries must be corrected.</a:t>
            </a:r>
            <a:endParaRPr lang="en-US" dirty="0"/>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C1ABC21-7951-472E-83E7-4D240962EE41}"/>
              </a:ext>
            </a:extLst>
          </p:cNvPr>
          <p:cNvPicPr>
            <a:picLocks noChangeAspect="1"/>
          </p:cNvPicPr>
          <p:nvPr/>
        </p:nvPicPr>
        <p:blipFill>
          <a:blip r:embed="rId2"/>
          <a:stretch>
            <a:fillRect/>
          </a:stretch>
        </p:blipFill>
        <p:spPr>
          <a:xfrm>
            <a:off x="2751719" y="1985613"/>
            <a:ext cx="6826838" cy="2234049"/>
          </a:xfrm>
          <a:prstGeom prst="rect">
            <a:avLst/>
          </a:prstGeom>
        </p:spPr>
      </p:pic>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D45F05-8D92-4053-A06C-F7EF05D35EC6}"/>
              </a:ext>
            </a:extLst>
          </p:cNvPr>
          <p:cNvSpPr/>
          <p:nvPr/>
        </p:nvSpPr>
        <p:spPr>
          <a:xfrm>
            <a:off x="4303552" y="3429000"/>
            <a:ext cx="1792448" cy="148905"/>
          </a:xfrm>
          <a:prstGeom prst="rect">
            <a:avLst/>
          </a:prstGeom>
          <a:solidFill>
            <a:srgbClr val="AAFFAA"/>
          </a:solidFill>
          <a:ln>
            <a:solidFill>
              <a:srgbClr val="AAF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4C927D-CD2C-4C99-9D84-FC73BDDFA9E8}"/>
              </a:ext>
            </a:extLst>
          </p:cNvPr>
          <p:cNvSpPr/>
          <p:nvPr/>
        </p:nvSpPr>
        <p:spPr>
          <a:xfrm>
            <a:off x="4504888" y="3577905"/>
            <a:ext cx="1979802" cy="130029"/>
          </a:xfrm>
          <a:prstGeom prst="rect">
            <a:avLst/>
          </a:prstGeom>
          <a:solidFill>
            <a:srgbClr val="AAFFAA"/>
          </a:solidFill>
          <a:ln>
            <a:solidFill>
              <a:srgbClr val="AAF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EC31B11-3767-4D35-B6A8-771ADBCD04FB}"/>
              </a:ext>
            </a:extLst>
          </p:cNvPr>
          <p:cNvSpPr/>
          <p:nvPr/>
        </p:nvSpPr>
        <p:spPr>
          <a:xfrm>
            <a:off x="9336947" y="2122415"/>
            <a:ext cx="241610" cy="176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369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603849"/>
            <a:ext cx="11027507" cy="5075498"/>
          </a:xfrm>
        </p:spPr>
        <p:txBody>
          <a:bodyPr>
            <a:normAutofit fontScale="92500" lnSpcReduction="10000"/>
          </a:bodyPr>
          <a:lstStyle/>
          <a:p>
            <a:pPr marL="0" indent="0" algn="ctr">
              <a:buNone/>
            </a:pPr>
            <a:r>
              <a:rPr lang="en-US" sz="3200" b="1" dirty="0"/>
              <a:t>FI_BD_BDSCHK05_V1_X</a:t>
            </a:r>
          </a:p>
          <a:p>
            <a:pPr marL="0" indent="0" algn="ctr">
              <a:buNone/>
            </a:pPr>
            <a:r>
              <a:rPr lang="en-US" sz="2200" b="1" i="1" dirty="0">
                <a:solidFill>
                  <a:srgbClr val="FF0000"/>
                </a:solidFill>
              </a:rPr>
              <a:t>(New this year – ALL Charts)</a:t>
            </a:r>
          </a:p>
          <a:p>
            <a:pPr marL="0" indent="0" algn="ctr">
              <a:buNone/>
            </a:pPr>
            <a:r>
              <a:rPr lang="en-US" sz="3200" b="1" dirty="0"/>
              <a:t>Out of Balance – Ledger 1</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Ledger 1 funds out of balance.  </a:t>
            </a:r>
            <a:r>
              <a:rPr lang="en-US" b="1" dirty="0"/>
              <a:t>These entries must be corrected.</a:t>
            </a:r>
            <a:endParaRPr lang="en-US" dirty="0"/>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1CF710C-B56F-4D0C-B3BB-95BB04D08EFD}"/>
              </a:ext>
            </a:extLst>
          </p:cNvPr>
          <p:cNvPicPr>
            <a:picLocks noChangeAspect="1"/>
          </p:cNvPicPr>
          <p:nvPr/>
        </p:nvPicPr>
        <p:blipFill>
          <a:blip r:embed="rId2"/>
          <a:stretch>
            <a:fillRect/>
          </a:stretch>
        </p:blipFill>
        <p:spPr>
          <a:xfrm>
            <a:off x="1866376" y="1874721"/>
            <a:ext cx="8459247" cy="2403664"/>
          </a:xfrm>
          <a:prstGeom prst="rect">
            <a:avLst/>
          </a:prstGeom>
        </p:spPr>
      </p:pic>
      <p:sp>
        <p:nvSpPr>
          <p:cNvPr id="7" name="Rectangle 6">
            <a:extLst>
              <a:ext uri="{FF2B5EF4-FFF2-40B4-BE49-F238E27FC236}">
                <a16:creationId xmlns:a16="http://schemas.microsoft.com/office/drawing/2014/main" id="{D1A2F93D-9C40-48C3-87CD-2165E53ED548}"/>
              </a:ext>
            </a:extLst>
          </p:cNvPr>
          <p:cNvSpPr/>
          <p:nvPr/>
        </p:nvSpPr>
        <p:spPr>
          <a:xfrm>
            <a:off x="2021747" y="3112316"/>
            <a:ext cx="1174459" cy="167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4021E7-C457-4629-9E00-1D3C46A0B3D9}"/>
              </a:ext>
            </a:extLst>
          </p:cNvPr>
          <p:cNvSpPr/>
          <p:nvPr/>
        </p:nvSpPr>
        <p:spPr>
          <a:xfrm>
            <a:off x="3791824" y="3112316"/>
            <a:ext cx="129190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1D8090-EC41-41F6-9A84-DE29D84354EE}"/>
              </a:ext>
            </a:extLst>
          </p:cNvPr>
          <p:cNvSpPr/>
          <p:nvPr/>
        </p:nvSpPr>
        <p:spPr>
          <a:xfrm>
            <a:off x="5209563" y="3112316"/>
            <a:ext cx="129190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9EA4AFB-794B-4AB6-ACEA-EC3D35EC8B21}"/>
              </a:ext>
            </a:extLst>
          </p:cNvPr>
          <p:cNvSpPr/>
          <p:nvPr/>
        </p:nvSpPr>
        <p:spPr>
          <a:xfrm>
            <a:off x="2021747" y="4035105"/>
            <a:ext cx="1258348" cy="167779"/>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958744C-2AE9-42E2-9A44-DDCCA855FD80}"/>
              </a:ext>
            </a:extLst>
          </p:cNvPr>
          <p:cNvSpPr/>
          <p:nvPr/>
        </p:nvSpPr>
        <p:spPr>
          <a:xfrm>
            <a:off x="3791824" y="4035105"/>
            <a:ext cx="1359016"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BC8492E-8CE1-469C-B4F0-2C1A7741F9E9}"/>
              </a:ext>
            </a:extLst>
          </p:cNvPr>
          <p:cNvSpPr/>
          <p:nvPr/>
        </p:nvSpPr>
        <p:spPr>
          <a:xfrm>
            <a:off x="5209563" y="4035105"/>
            <a:ext cx="1359016"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DAB9F3A-0A36-449F-9051-76EF089B1F4B}"/>
              </a:ext>
            </a:extLst>
          </p:cNvPr>
          <p:cNvSpPr/>
          <p:nvPr/>
        </p:nvSpPr>
        <p:spPr>
          <a:xfrm>
            <a:off x="8952411" y="1994263"/>
            <a:ext cx="1373212"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135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4849924"/>
          </a:xfrm>
        </p:spPr>
        <p:txBody>
          <a:bodyPr>
            <a:normAutofit fontScale="92500" lnSpcReduction="10000"/>
          </a:bodyPr>
          <a:lstStyle/>
          <a:p>
            <a:pPr marL="0" indent="0" algn="ctr">
              <a:buNone/>
            </a:pPr>
            <a:r>
              <a:rPr lang="en-US" sz="3200" b="1" dirty="0"/>
              <a:t>FI_BD_BDSCHK05_V2_X </a:t>
            </a:r>
            <a:r>
              <a:rPr lang="en-US" sz="2400" b="1" dirty="0"/>
              <a:t>(Chart 1 only)</a:t>
            </a:r>
          </a:p>
          <a:p>
            <a:pPr marL="0" indent="0" algn="ctr">
              <a:buNone/>
            </a:pPr>
            <a:r>
              <a:rPr lang="en-US" sz="3200" b="1" dirty="0"/>
              <a:t>Out of Balance – Salary Allocation</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Salary allocation out of balance.  The total of all salary account codes (602000-60248X) must equal the amount for 811992.  </a:t>
            </a:r>
            <a:r>
              <a:rPr lang="en-US" b="1" dirty="0"/>
              <a:t>These entries must be corrected.</a:t>
            </a:r>
            <a:endParaRPr lang="en-US" dirty="0"/>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C8B18D5-D5F5-42D3-BC8F-2649C10FED3D}"/>
              </a:ext>
            </a:extLst>
          </p:cNvPr>
          <p:cNvPicPr>
            <a:picLocks noChangeAspect="1"/>
          </p:cNvPicPr>
          <p:nvPr/>
        </p:nvPicPr>
        <p:blipFill>
          <a:blip r:embed="rId2"/>
          <a:stretch>
            <a:fillRect/>
          </a:stretch>
        </p:blipFill>
        <p:spPr>
          <a:xfrm>
            <a:off x="1221733" y="2043899"/>
            <a:ext cx="9204303" cy="2318377"/>
          </a:xfrm>
          <a:prstGeom prst="rect">
            <a:avLst/>
          </a:prstGeom>
        </p:spPr>
      </p:pic>
      <p:sp>
        <p:nvSpPr>
          <p:cNvPr id="15" name="Rectangle 14">
            <a:extLst>
              <a:ext uri="{FF2B5EF4-FFF2-40B4-BE49-F238E27FC236}">
                <a16:creationId xmlns:a16="http://schemas.microsoft.com/office/drawing/2014/main" id="{50C47B9A-602A-4384-8796-97000F5E4CB9}"/>
              </a:ext>
            </a:extLst>
          </p:cNvPr>
          <p:cNvSpPr/>
          <p:nvPr/>
        </p:nvSpPr>
        <p:spPr>
          <a:xfrm>
            <a:off x="1501629" y="3548543"/>
            <a:ext cx="2147582"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FCACD9-C569-4D04-A94D-9658FF03753F}"/>
              </a:ext>
            </a:extLst>
          </p:cNvPr>
          <p:cNvSpPr/>
          <p:nvPr/>
        </p:nvSpPr>
        <p:spPr>
          <a:xfrm>
            <a:off x="3867325" y="3548543"/>
            <a:ext cx="137579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0685D7-8F6E-475D-BE6B-74D52FD4C577}"/>
              </a:ext>
            </a:extLst>
          </p:cNvPr>
          <p:cNvSpPr/>
          <p:nvPr/>
        </p:nvSpPr>
        <p:spPr>
          <a:xfrm>
            <a:off x="5410899" y="3548543"/>
            <a:ext cx="137579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ACBE85-3DCC-4E31-B484-55D3FF614F2C}"/>
              </a:ext>
            </a:extLst>
          </p:cNvPr>
          <p:cNvSpPr/>
          <p:nvPr/>
        </p:nvSpPr>
        <p:spPr>
          <a:xfrm>
            <a:off x="1501629" y="3782386"/>
            <a:ext cx="2256639"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1BB9D42-DCB7-4E4E-A484-F04974AF21D5}"/>
              </a:ext>
            </a:extLst>
          </p:cNvPr>
          <p:cNvSpPr/>
          <p:nvPr/>
        </p:nvSpPr>
        <p:spPr>
          <a:xfrm>
            <a:off x="3867325" y="3782386"/>
            <a:ext cx="1434517" cy="210774"/>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0BDB06A-0BBD-494F-A2A9-EC59DE72C762}"/>
              </a:ext>
            </a:extLst>
          </p:cNvPr>
          <p:cNvSpPr/>
          <p:nvPr/>
        </p:nvSpPr>
        <p:spPr>
          <a:xfrm>
            <a:off x="5410899" y="3782386"/>
            <a:ext cx="1434517" cy="210774"/>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E009E99-9F9F-4901-B4C1-B12BC2569661}"/>
              </a:ext>
            </a:extLst>
          </p:cNvPr>
          <p:cNvSpPr/>
          <p:nvPr/>
        </p:nvSpPr>
        <p:spPr>
          <a:xfrm>
            <a:off x="9278224" y="2248250"/>
            <a:ext cx="1147812"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37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7314"/>
            <a:ext cx="11027507" cy="5355773"/>
          </a:xfrm>
        </p:spPr>
        <p:txBody>
          <a:bodyPr>
            <a:normAutofit fontScale="85000" lnSpcReduction="20000"/>
          </a:bodyPr>
          <a:lstStyle/>
          <a:p>
            <a:pPr marL="0" indent="0" algn="ctr">
              <a:buNone/>
            </a:pPr>
            <a:r>
              <a:rPr lang="en-US" sz="3200" b="1" dirty="0"/>
              <a:t>FI_BD_BDSCHK05_V4_X </a:t>
            </a:r>
            <a:r>
              <a:rPr lang="en-US" sz="2600" b="1" dirty="0"/>
              <a:t>(for Chart 1 only)</a:t>
            </a:r>
          </a:p>
          <a:p>
            <a:pPr marL="0" indent="0" algn="ctr">
              <a:buNone/>
            </a:pPr>
            <a:r>
              <a:rPr lang="en-US" sz="3200" b="1" dirty="0"/>
              <a:t>Proposed Budget in 811992 and 811993 Account Codes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0" indent="0">
              <a:buNone/>
            </a:pPr>
            <a:r>
              <a:rPr lang="en-US" dirty="0"/>
              <a:t>If budget in 811992, then 811993 should be zero.  </a:t>
            </a:r>
            <a:r>
              <a:rPr lang="en-US" b="1" dirty="0"/>
              <a:t>These entries must be corrected.*</a:t>
            </a:r>
          </a:p>
          <a:p>
            <a:pPr marL="0" indent="0">
              <a:buNone/>
            </a:pPr>
            <a:endParaRPr lang="en-US" sz="900" dirty="0"/>
          </a:p>
          <a:p>
            <a:pPr marL="0" indent="0">
              <a:buNone/>
            </a:pPr>
            <a:r>
              <a:rPr lang="en-US" dirty="0"/>
              <a:t>*Exceptions are noted within the report header.</a:t>
            </a:r>
          </a:p>
          <a:p>
            <a:pPr marL="0" indent="0">
              <a:buNone/>
            </a:pP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E009E99-9F9F-4901-B4C1-B12BC2569661}"/>
              </a:ext>
            </a:extLst>
          </p:cNvPr>
          <p:cNvSpPr/>
          <p:nvPr/>
        </p:nvSpPr>
        <p:spPr>
          <a:xfrm>
            <a:off x="9278224" y="2248250"/>
            <a:ext cx="1147812"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3DFAF7A-AC5E-4DE4-856E-AB0D9C7F5DC8}"/>
              </a:ext>
            </a:extLst>
          </p:cNvPr>
          <p:cNvPicPr>
            <a:picLocks noChangeAspect="1"/>
          </p:cNvPicPr>
          <p:nvPr/>
        </p:nvPicPr>
        <p:blipFill>
          <a:blip r:embed="rId2"/>
          <a:stretch>
            <a:fillRect/>
          </a:stretch>
        </p:blipFill>
        <p:spPr>
          <a:xfrm>
            <a:off x="2050876" y="1869628"/>
            <a:ext cx="8246881" cy="2613595"/>
          </a:xfrm>
          <a:prstGeom prst="rect">
            <a:avLst/>
          </a:prstGeom>
        </p:spPr>
      </p:pic>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654C9B-B68C-44AD-A4A4-B159715EC3FA}"/>
              </a:ext>
            </a:extLst>
          </p:cNvPr>
          <p:cNvSpPr/>
          <p:nvPr/>
        </p:nvSpPr>
        <p:spPr>
          <a:xfrm>
            <a:off x="2281561" y="3271386"/>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348BAF-D960-471A-87CD-2A606C56D70C}"/>
              </a:ext>
            </a:extLst>
          </p:cNvPr>
          <p:cNvSpPr/>
          <p:nvPr/>
        </p:nvSpPr>
        <p:spPr>
          <a:xfrm>
            <a:off x="3870664" y="3254385"/>
            <a:ext cx="1566150"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EE1D31-1218-4627-9C66-543148CD9E73}"/>
              </a:ext>
            </a:extLst>
          </p:cNvPr>
          <p:cNvSpPr/>
          <p:nvPr/>
        </p:nvSpPr>
        <p:spPr>
          <a:xfrm>
            <a:off x="5575177" y="3254385"/>
            <a:ext cx="1411549"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2F6ED4-CFDB-4A7C-9148-42ED158BA30F}"/>
              </a:ext>
            </a:extLst>
          </p:cNvPr>
          <p:cNvSpPr/>
          <p:nvPr/>
        </p:nvSpPr>
        <p:spPr>
          <a:xfrm>
            <a:off x="2281561" y="4281888"/>
            <a:ext cx="1455938"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56EBDD7-4D1E-4607-ABEC-71C478FC775F}"/>
              </a:ext>
            </a:extLst>
          </p:cNvPr>
          <p:cNvSpPr/>
          <p:nvPr/>
        </p:nvSpPr>
        <p:spPr>
          <a:xfrm>
            <a:off x="3870664" y="4281888"/>
            <a:ext cx="1566150"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6F8F5-7CD3-4AE3-A5E1-F88EDC56FB24}"/>
              </a:ext>
            </a:extLst>
          </p:cNvPr>
          <p:cNvSpPr/>
          <p:nvPr/>
        </p:nvSpPr>
        <p:spPr>
          <a:xfrm>
            <a:off x="5575177" y="4281888"/>
            <a:ext cx="1411549"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63B491E-3F26-44ED-9372-13DAE5BC34B0}"/>
              </a:ext>
            </a:extLst>
          </p:cNvPr>
          <p:cNvSpPr txBox="1"/>
          <p:nvPr/>
        </p:nvSpPr>
        <p:spPr>
          <a:xfrm>
            <a:off x="2934789" y="2237287"/>
            <a:ext cx="935875" cy="276999"/>
          </a:xfrm>
          <a:prstGeom prst="rect">
            <a:avLst/>
          </a:prstGeom>
          <a:noFill/>
        </p:spPr>
        <p:txBody>
          <a:bodyPr wrap="square" rtlCol="0">
            <a:spAutoFit/>
          </a:bodyPr>
          <a:lstStyle/>
          <a:p>
            <a:r>
              <a:rPr lang="en-US" sz="1200" b="1" dirty="0">
                <a:solidFill>
                  <a:srgbClr val="FF0000"/>
                </a:solidFill>
              </a:rPr>
              <a:t>Exceptions</a:t>
            </a:r>
          </a:p>
        </p:txBody>
      </p:sp>
      <p:sp>
        <p:nvSpPr>
          <p:cNvPr id="20" name="Right Arrow 7">
            <a:extLst>
              <a:ext uri="{FF2B5EF4-FFF2-40B4-BE49-F238E27FC236}">
                <a16:creationId xmlns:a16="http://schemas.microsoft.com/office/drawing/2014/main" id="{2CC308EF-313D-4E1B-A38A-1DE5DC6575F6}"/>
              </a:ext>
            </a:extLst>
          </p:cNvPr>
          <p:cNvSpPr/>
          <p:nvPr/>
        </p:nvSpPr>
        <p:spPr>
          <a:xfrm>
            <a:off x="3746252" y="2248250"/>
            <a:ext cx="418313" cy="283037"/>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7560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5199154"/>
          </a:xfrm>
        </p:spPr>
        <p:txBody>
          <a:bodyPr>
            <a:normAutofit fontScale="92500" lnSpcReduction="10000"/>
          </a:bodyPr>
          <a:lstStyle/>
          <a:p>
            <a:pPr marL="0" indent="0" algn="ctr">
              <a:buNone/>
            </a:pPr>
            <a:r>
              <a:rPr lang="en-US" sz="3200" b="1" dirty="0"/>
              <a:t>FI_BD_BDSCHK05_V5_X </a:t>
            </a:r>
            <a:r>
              <a:rPr lang="en-US" sz="2400" b="1" dirty="0"/>
              <a:t>(Chart 1 only)</a:t>
            </a:r>
          </a:p>
          <a:p>
            <a:pPr marL="0" indent="0" algn="ctr">
              <a:buNone/>
            </a:pPr>
            <a:r>
              <a:rPr lang="en-US" sz="3200" b="1" dirty="0"/>
              <a:t>Earmarked Revenue with Salary Expense Budget</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Earmarked revenue funds with salary expense budget must have fringe benefits expense budget.  </a:t>
            </a:r>
            <a:r>
              <a:rPr lang="en-US" b="1" dirty="0"/>
              <a:t>These entries must be corrected.</a:t>
            </a: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E009E99-9F9F-4901-B4C1-B12BC2569661}"/>
              </a:ext>
            </a:extLst>
          </p:cNvPr>
          <p:cNvSpPr/>
          <p:nvPr/>
        </p:nvSpPr>
        <p:spPr>
          <a:xfrm>
            <a:off x="9278224" y="2248250"/>
            <a:ext cx="1147812"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6EDA2B3-3CD2-42DC-BD04-AC67D673B16E}"/>
              </a:ext>
            </a:extLst>
          </p:cNvPr>
          <p:cNvPicPr>
            <a:picLocks noChangeAspect="1"/>
          </p:cNvPicPr>
          <p:nvPr/>
        </p:nvPicPr>
        <p:blipFill>
          <a:blip r:embed="rId2"/>
          <a:stretch>
            <a:fillRect/>
          </a:stretch>
        </p:blipFill>
        <p:spPr>
          <a:xfrm>
            <a:off x="667096" y="2018950"/>
            <a:ext cx="10518767" cy="2752587"/>
          </a:xfrm>
          <a:prstGeom prst="rect">
            <a:avLst/>
          </a:prstGeom>
        </p:spPr>
      </p:pic>
      <p:sp>
        <p:nvSpPr>
          <p:cNvPr id="12" name="Rectangle 11">
            <a:extLst>
              <a:ext uri="{FF2B5EF4-FFF2-40B4-BE49-F238E27FC236}">
                <a16:creationId xmlns:a16="http://schemas.microsoft.com/office/drawing/2014/main" id="{6953C69A-C48C-49BA-95FA-78A18D0C2973}"/>
              </a:ext>
            </a:extLst>
          </p:cNvPr>
          <p:cNvSpPr/>
          <p:nvPr/>
        </p:nvSpPr>
        <p:spPr>
          <a:xfrm>
            <a:off x="9650027" y="2159470"/>
            <a:ext cx="1526959"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A96E7B8-5E3A-455F-B1B1-19ECCDDCA527}"/>
              </a:ext>
            </a:extLst>
          </p:cNvPr>
          <p:cNvSpPr/>
          <p:nvPr/>
        </p:nvSpPr>
        <p:spPr>
          <a:xfrm>
            <a:off x="790113" y="3419617"/>
            <a:ext cx="1651246" cy="190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9EB065-48A7-4478-96A0-28E6FAB975F8}"/>
              </a:ext>
            </a:extLst>
          </p:cNvPr>
          <p:cNvSpPr/>
          <p:nvPr/>
        </p:nvSpPr>
        <p:spPr>
          <a:xfrm>
            <a:off x="2769833" y="3410739"/>
            <a:ext cx="989901" cy="190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28A727F-6EEC-4795-84BF-B1DD0AEF8AC4}"/>
              </a:ext>
            </a:extLst>
          </p:cNvPr>
          <p:cNvSpPr/>
          <p:nvPr/>
        </p:nvSpPr>
        <p:spPr>
          <a:xfrm>
            <a:off x="5086905" y="3410739"/>
            <a:ext cx="1651246" cy="339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51A40B3-1836-464F-B01D-715F84C6166A}"/>
              </a:ext>
            </a:extLst>
          </p:cNvPr>
          <p:cNvSpPr/>
          <p:nvPr/>
        </p:nvSpPr>
        <p:spPr>
          <a:xfrm>
            <a:off x="790113" y="4447708"/>
            <a:ext cx="1731145" cy="190659"/>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AFE44CA-FDEF-4DA6-A0FC-ABD045FE59DB}"/>
              </a:ext>
            </a:extLst>
          </p:cNvPr>
          <p:cNvSpPr/>
          <p:nvPr/>
        </p:nvSpPr>
        <p:spPr>
          <a:xfrm>
            <a:off x="2769833" y="4447708"/>
            <a:ext cx="989901"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C652E7C-DED6-47B9-951F-C9A3EEE9104F}"/>
              </a:ext>
            </a:extLst>
          </p:cNvPr>
          <p:cNvSpPr/>
          <p:nvPr/>
        </p:nvSpPr>
        <p:spPr>
          <a:xfrm>
            <a:off x="5086905" y="4420068"/>
            <a:ext cx="1731145" cy="307924"/>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81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2"/>
            <a:ext cx="11027507" cy="5518111"/>
          </a:xfrm>
        </p:spPr>
        <p:txBody>
          <a:bodyPr>
            <a:normAutofit fontScale="92500" lnSpcReduction="10000"/>
          </a:bodyPr>
          <a:lstStyle/>
          <a:p>
            <a:pPr marL="0" indent="0" algn="ctr">
              <a:buNone/>
            </a:pPr>
            <a:r>
              <a:rPr lang="en-US" sz="3200" b="1" dirty="0"/>
              <a:t>FI_BD_BDSCHK06_X</a:t>
            </a:r>
            <a:endParaRPr lang="en-US" sz="2600" b="1" dirty="0"/>
          </a:p>
          <a:p>
            <a:pPr marL="0" indent="0" algn="ctr">
              <a:buNone/>
            </a:pPr>
            <a:r>
              <a:rPr lang="en-US" sz="3200" b="1" dirty="0"/>
              <a:t>Only Revenue or Only Expense Budget</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Funds with only revenue or only expense budget entries….must have both revenue and expense account entries netting to zero.  </a:t>
            </a:r>
            <a:r>
              <a:rPr lang="en-US" b="1" dirty="0"/>
              <a:t>These entries must be corrected.</a:t>
            </a: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C9B5D1B-151C-4B6B-B147-384C303211ED}"/>
              </a:ext>
            </a:extLst>
          </p:cNvPr>
          <p:cNvPicPr>
            <a:picLocks noChangeAspect="1"/>
          </p:cNvPicPr>
          <p:nvPr/>
        </p:nvPicPr>
        <p:blipFill>
          <a:blip r:embed="rId2"/>
          <a:stretch>
            <a:fillRect/>
          </a:stretch>
        </p:blipFill>
        <p:spPr>
          <a:xfrm>
            <a:off x="1155854" y="1890943"/>
            <a:ext cx="9806889" cy="2965142"/>
          </a:xfrm>
          <a:prstGeom prst="rect">
            <a:avLst/>
          </a:prstGeom>
        </p:spPr>
      </p:pic>
      <p:sp>
        <p:nvSpPr>
          <p:cNvPr id="11" name="Rectangle 10">
            <a:extLst>
              <a:ext uri="{FF2B5EF4-FFF2-40B4-BE49-F238E27FC236}">
                <a16:creationId xmlns:a16="http://schemas.microsoft.com/office/drawing/2014/main" id="{1D238B7A-8A80-45F6-B808-88B0659711C0}"/>
              </a:ext>
            </a:extLst>
          </p:cNvPr>
          <p:cNvSpPr/>
          <p:nvPr/>
        </p:nvSpPr>
        <p:spPr>
          <a:xfrm>
            <a:off x="10218198" y="1997476"/>
            <a:ext cx="727969"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A61B72C-011D-4D07-8662-AFBDF9E5616C}"/>
              </a:ext>
            </a:extLst>
          </p:cNvPr>
          <p:cNvSpPr/>
          <p:nvPr/>
        </p:nvSpPr>
        <p:spPr>
          <a:xfrm>
            <a:off x="1376039" y="3429000"/>
            <a:ext cx="1828800"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AE8A9E2-8EC4-4307-8437-DFA7E5B93A77}"/>
              </a:ext>
            </a:extLst>
          </p:cNvPr>
          <p:cNvSpPr/>
          <p:nvPr/>
        </p:nvSpPr>
        <p:spPr>
          <a:xfrm>
            <a:off x="3405930" y="3429000"/>
            <a:ext cx="1556687"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5A4CACD-1D44-4023-A0A2-26E5C5A1885B}"/>
              </a:ext>
            </a:extLst>
          </p:cNvPr>
          <p:cNvSpPr/>
          <p:nvPr/>
        </p:nvSpPr>
        <p:spPr>
          <a:xfrm>
            <a:off x="5228948" y="3429000"/>
            <a:ext cx="1255742"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9660505-ACB3-4810-AD35-0A3DAB82364E}"/>
              </a:ext>
            </a:extLst>
          </p:cNvPr>
          <p:cNvSpPr/>
          <p:nvPr/>
        </p:nvSpPr>
        <p:spPr>
          <a:xfrm>
            <a:off x="1376039" y="4625266"/>
            <a:ext cx="1908699"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ABBD641-3B17-47EB-9314-6DAD16684793}"/>
              </a:ext>
            </a:extLst>
          </p:cNvPr>
          <p:cNvSpPr/>
          <p:nvPr/>
        </p:nvSpPr>
        <p:spPr>
          <a:xfrm>
            <a:off x="3405930" y="4625266"/>
            <a:ext cx="1698730"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87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2"/>
            <a:ext cx="11027507" cy="5518111"/>
          </a:xfrm>
        </p:spPr>
        <p:txBody>
          <a:bodyPr>
            <a:normAutofit lnSpcReduction="10000"/>
          </a:bodyPr>
          <a:lstStyle/>
          <a:p>
            <a:pPr marL="0" indent="0" algn="ctr">
              <a:buNone/>
            </a:pPr>
            <a:r>
              <a:rPr lang="en-US" sz="3200" b="1" dirty="0"/>
              <a:t>FI_BD_BDSCHK08_X</a:t>
            </a:r>
            <a:endParaRPr lang="en-US" sz="2600" b="1" dirty="0"/>
          </a:p>
          <a:p>
            <a:pPr marL="0" indent="0" algn="ctr">
              <a:buNone/>
            </a:pPr>
            <a:r>
              <a:rPr lang="en-US" sz="3200" b="1" dirty="0"/>
              <a:t>Non-Zero Budget – Transfers Between Ledger Funds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Non-zero budget entries for transfers between ledger funds.  This is an advisory report.</a:t>
            </a: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6F83A2D-75C8-417E-93A9-759A25D11F08}"/>
              </a:ext>
            </a:extLst>
          </p:cNvPr>
          <p:cNvPicPr>
            <a:picLocks noChangeAspect="1"/>
          </p:cNvPicPr>
          <p:nvPr/>
        </p:nvPicPr>
        <p:blipFill>
          <a:blip r:embed="rId2"/>
          <a:stretch>
            <a:fillRect/>
          </a:stretch>
        </p:blipFill>
        <p:spPr>
          <a:xfrm>
            <a:off x="788722" y="1885800"/>
            <a:ext cx="10672183" cy="3014673"/>
          </a:xfrm>
          <a:prstGeom prst="rect">
            <a:avLst/>
          </a:prstGeom>
        </p:spPr>
      </p:pic>
      <p:sp>
        <p:nvSpPr>
          <p:cNvPr id="7" name="Rectangle 6">
            <a:extLst>
              <a:ext uri="{FF2B5EF4-FFF2-40B4-BE49-F238E27FC236}">
                <a16:creationId xmlns:a16="http://schemas.microsoft.com/office/drawing/2014/main" id="{E8CEBD2C-80F1-4D37-A0F4-E4011D4118B1}"/>
              </a:ext>
            </a:extLst>
          </p:cNvPr>
          <p:cNvSpPr/>
          <p:nvPr/>
        </p:nvSpPr>
        <p:spPr>
          <a:xfrm>
            <a:off x="9756559" y="1997475"/>
            <a:ext cx="1704346"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B85AAE-C50A-4ECE-B690-53B6DFF387CC}"/>
              </a:ext>
            </a:extLst>
          </p:cNvPr>
          <p:cNvSpPr/>
          <p:nvPr/>
        </p:nvSpPr>
        <p:spPr>
          <a:xfrm>
            <a:off x="878889" y="3324485"/>
            <a:ext cx="1455938" cy="262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C9F2FB-8DF8-4960-B4B6-BE89F77ACE01}"/>
              </a:ext>
            </a:extLst>
          </p:cNvPr>
          <p:cNvSpPr/>
          <p:nvPr/>
        </p:nvSpPr>
        <p:spPr>
          <a:xfrm>
            <a:off x="3080551" y="3324485"/>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EB294-A08C-4F40-B98D-785A57678B20}"/>
              </a:ext>
            </a:extLst>
          </p:cNvPr>
          <p:cNvSpPr/>
          <p:nvPr/>
        </p:nvSpPr>
        <p:spPr>
          <a:xfrm>
            <a:off x="5388746" y="3315607"/>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4634EA-87EE-4802-8B97-7C2E0FDC9AF4}"/>
              </a:ext>
            </a:extLst>
          </p:cNvPr>
          <p:cNvSpPr/>
          <p:nvPr/>
        </p:nvSpPr>
        <p:spPr>
          <a:xfrm>
            <a:off x="3080551" y="4128118"/>
            <a:ext cx="1873189"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A555B3-04B6-4733-9F18-FDD504FB2A77}"/>
              </a:ext>
            </a:extLst>
          </p:cNvPr>
          <p:cNvSpPr/>
          <p:nvPr/>
        </p:nvSpPr>
        <p:spPr>
          <a:xfrm>
            <a:off x="5388746" y="4119240"/>
            <a:ext cx="1677879" cy="28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4B0EF22-475D-4C6F-8422-96D09313EB92}"/>
              </a:ext>
            </a:extLst>
          </p:cNvPr>
          <p:cNvSpPr/>
          <p:nvPr/>
        </p:nvSpPr>
        <p:spPr>
          <a:xfrm>
            <a:off x="878889" y="3707934"/>
            <a:ext cx="1537140" cy="340283"/>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577CEA-09BF-4EF2-AE12-960664FE21D2}"/>
              </a:ext>
            </a:extLst>
          </p:cNvPr>
          <p:cNvSpPr/>
          <p:nvPr/>
        </p:nvSpPr>
        <p:spPr>
          <a:xfrm>
            <a:off x="3080551" y="3707934"/>
            <a:ext cx="1633492" cy="223357"/>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B452142-219B-45D7-8879-25D754F5DA31}"/>
              </a:ext>
            </a:extLst>
          </p:cNvPr>
          <p:cNvSpPr/>
          <p:nvPr/>
        </p:nvSpPr>
        <p:spPr>
          <a:xfrm>
            <a:off x="878889" y="4536489"/>
            <a:ext cx="1537140" cy="340283"/>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3E4C149-0E55-4B4F-9112-571E8EE34AAC}"/>
              </a:ext>
            </a:extLst>
          </p:cNvPr>
          <p:cNvSpPr/>
          <p:nvPr/>
        </p:nvSpPr>
        <p:spPr>
          <a:xfrm>
            <a:off x="3080551" y="4536489"/>
            <a:ext cx="1997476" cy="221942"/>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089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2"/>
            <a:ext cx="11027507" cy="5518111"/>
          </a:xfrm>
        </p:spPr>
        <p:txBody>
          <a:bodyPr>
            <a:normAutofit lnSpcReduction="10000"/>
          </a:bodyPr>
          <a:lstStyle/>
          <a:p>
            <a:pPr marL="0" indent="0" algn="ctr">
              <a:buNone/>
            </a:pPr>
            <a:r>
              <a:rPr lang="en-US" sz="3200" b="1" dirty="0"/>
              <a:t>FI_BD_BDSCHK09_X</a:t>
            </a:r>
            <a:endParaRPr lang="en-US" sz="2600" b="1" dirty="0"/>
          </a:p>
          <a:p>
            <a:pPr marL="0" indent="0" algn="ctr">
              <a:buNone/>
            </a:pPr>
            <a:r>
              <a:rPr lang="en-US" sz="3200" b="1" dirty="0"/>
              <a:t>Non-Zero Budget – Carryforward Accounts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Non-zero budget entries for carryforward account codes.  </a:t>
            </a:r>
            <a:r>
              <a:rPr lang="en-US" b="1" dirty="0"/>
              <a:t>Entries for ledger 1 funds are not allowed and must be corrected (Chart 1 only).</a:t>
            </a: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EB294-A08C-4F40-B98D-785A57678B20}"/>
              </a:ext>
            </a:extLst>
          </p:cNvPr>
          <p:cNvSpPr/>
          <p:nvPr/>
        </p:nvSpPr>
        <p:spPr>
          <a:xfrm>
            <a:off x="5388746" y="3315607"/>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4634EA-87EE-4802-8B97-7C2E0FDC9AF4}"/>
              </a:ext>
            </a:extLst>
          </p:cNvPr>
          <p:cNvSpPr/>
          <p:nvPr/>
        </p:nvSpPr>
        <p:spPr>
          <a:xfrm>
            <a:off x="3080551" y="4128118"/>
            <a:ext cx="1873189"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A555B3-04B6-4733-9F18-FDD504FB2A77}"/>
              </a:ext>
            </a:extLst>
          </p:cNvPr>
          <p:cNvSpPr/>
          <p:nvPr/>
        </p:nvSpPr>
        <p:spPr>
          <a:xfrm>
            <a:off x="5388746" y="4119240"/>
            <a:ext cx="1677879" cy="28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0288681-F94C-4F51-94BB-A8E66A2DB35B}"/>
              </a:ext>
            </a:extLst>
          </p:cNvPr>
          <p:cNvPicPr>
            <a:picLocks noChangeAspect="1"/>
          </p:cNvPicPr>
          <p:nvPr/>
        </p:nvPicPr>
        <p:blipFill>
          <a:blip r:embed="rId2"/>
          <a:stretch>
            <a:fillRect/>
          </a:stretch>
        </p:blipFill>
        <p:spPr>
          <a:xfrm>
            <a:off x="669940" y="2141408"/>
            <a:ext cx="10661156" cy="2962184"/>
          </a:xfrm>
          <a:prstGeom prst="rect">
            <a:avLst/>
          </a:prstGeom>
        </p:spPr>
      </p:pic>
      <p:sp>
        <p:nvSpPr>
          <p:cNvPr id="11" name="Rectangle 10">
            <a:extLst>
              <a:ext uri="{FF2B5EF4-FFF2-40B4-BE49-F238E27FC236}">
                <a16:creationId xmlns:a16="http://schemas.microsoft.com/office/drawing/2014/main" id="{F79CD86F-7822-4320-976F-07352D688553}"/>
              </a:ext>
            </a:extLst>
          </p:cNvPr>
          <p:cNvSpPr/>
          <p:nvPr/>
        </p:nvSpPr>
        <p:spPr>
          <a:xfrm>
            <a:off x="669940" y="3630967"/>
            <a:ext cx="199336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CE16E45-66C8-462C-95E6-5A20165D8120}"/>
              </a:ext>
            </a:extLst>
          </p:cNvPr>
          <p:cNvSpPr/>
          <p:nvPr/>
        </p:nvSpPr>
        <p:spPr>
          <a:xfrm>
            <a:off x="2974019" y="3630967"/>
            <a:ext cx="2242113"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1C64A3-082D-475F-8DC3-15312ED44834}"/>
              </a:ext>
            </a:extLst>
          </p:cNvPr>
          <p:cNvSpPr/>
          <p:nvPr/>
        </p:nvSpPr>
        <p:spPr>
          <a:xfrm>
            <a:off x="5779363" y="3630967"/>
            <a:ext cx="896645"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44C850CA-E2BD-480D-A4AD-F7B852CA44C8}"/>
                  </a:ext>
                </a:extLst>
              </p14:cNvPr>
              <p14:cNvContentPartPr/>
              <p14:nvPr/>
            </p14:nvContentPartPr>
            <p14:xfrm>
              <a:off x="5459529" y="3656908"/>
              <a:ext cx="220320" cy="27720"/>
            </p14:xfrm>
          </p:contentPart>
        </mc:Choice>
        <mc:Fallback xmlns="">
          <p:pic>
            <p:nvPicPr>
              <p:cNvPr id="24" name="Ink 23">
                <a:extLst>
                  <a:ext uri="{FF2B5EF4-FFF2-40B4-BE49-F238E27FC236}">
                    <a16:creationId xmlns:a16="http://schemas.microsoft.com/office/drawing/2014/main" id="{44C850CA-E2BD-480D-A4AD-F7B852CA44C8}"/>
                  </a:ext>
                </a:extLst>
              </p:cNvPr>
              <p:cNvPicPr/>
              <p:nvPr/>
            </p:nvPicPr>
            <p:blipFill>
              <a:blip r:embed="rId4"/>
              <a:stretch>
                <a:fillRect/>
              </a:stretch>
            </p:blipFill>
            <p:spPr>
              <a:xfrm>
                <a:off x="5423529" y="3621268"/>
                <a:ext cx="291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Ink 25">
                <a:extLst>
                  <a:ext uri="{FF2B5EF4-FFF2-40B4-BE49-F238E27FC236}">
                    <a16:creationId xmlns:a16="http://schemas.microsoft.com/office/drawing/2014/main" id="{D15294ED-646A-43D6-992B-A421E4275028}"/>
                  </a:ext>
                </a:extLst>
              </p14:cNvPr>
              <p14:cNvContentPartPr/>
              <p14:nvPr/>
            </p14:nvContentPartPr>
            <p14:xfrm>
              <a:off x="5450529" y="4358548"/>
              <a:ext cx="222480" cy="360"/>
            </p14:xfrm>
          </p:contentPart>
        </mc:Choice>
        <mc:Fallback xmlns="">
          <p:pic>
            <p:nvPicPr>
              <p:cNvPr id="26" name="Ink 25">
                <a:extLst>
                  <a:ext uri="{FF2B5EF4-FFF2-40B4-BE49-F238E27FC236}">
                    <a16:creationId xmlns:a16="http://schemas.microsoft.com/office/drawing/2014/main" id="{D15294ED-646A-43D6-992B-A421E4275028}"/>
                  </a:ext>
                </a:extLst>
              </p:cNvPr>
              <p:cNvPicPr/>
              <p:nvPr/>
            </p:nvPicPr>
            <p:blipFill>
              <a:blip r:embed="rId6"/>
              <a:stretch>
                <a:fillRect/>
              </a:stretch>
            </p:blipFill>
            <p:spPr>
              <a:xfrm>
                <a:off x="5414889" y="4322908"/>
                <a:ext cx="294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2" name="Ink 31">
                <a:extLst>
                  <a:ext uri="{FF2B5EF4-FFF2-40B4-BE49-F238E27FC236}">
                    <a16:creationId xmlns:a16="http://schemas.microsoft.com/office/drawing/2014/main" id="{A387C4C8-8083-4740-8AA8-AAC34D4527F7}"/>
                  </a:ext>
                </a:extLst>
              </p14:cNvPr>
              <p14:cNvContentPartPr/>
              <p14:nvPr/>
            </p14:nvContentPartPr>
            <p14:xfrm>
              <a:off x="5459529" y="4769308"/>
              <a:ext cx="222480" cy="16560"/>
            </p14:xfrm>
          </p:contentPart>
        </mc:Choice>
        <mc:Fallback xmlns="">
          <p:pic>
            <p:nvPicPr>
              <p:cNvPr id="32" name="Ink 31">
                <a:extLst>
                  <a:ext uri="{FF2B5EF4-FFF2-40B4-BE49-F238E27FC236}">
                    <a16:creationId xmlns:a16="http://schemas.microsoft.com/office/drawing/2014/main" id="{A387C4C8-8083-4740-8AA8-AAC34D4527F7}"/>
                  </a:ext>
                </a:extLst>
              </p:cNvPr>
              <p:cNvPicPr/>
              <p:nvPr/>
            </p:nvPicPr>
            <p:blipFill>
              <a:blip r:embed="rId8"/>
              <a:stretch>
                <a:fillRect/>
              </a:stretch>
            </p:blipFill>
            <p:spPr>
              <a:xfrm>
                <a:off x="5423529" y="4733308"/>
                <a:ext cx="294120" cy="88200"/>
              </a:xfrm>
              <a:prstGeom prst="rect">
                <a:avLst/>
              </a:prstGeom>
            </p:spPr>
          </p:pic>
        </mc:Fallback>
      </mc:AlternateContent>
      <p:sp>
        <p:nvSpPr>
          <p:cNvPr id="34" name="Rectangle 33">
            <a:extLst>
              <a:ext uri="{FF2B5EF4-FFF2-40B4-BE49-F238E27FC236}">
                <a16:creationId xmlns:a16="http://schemas.microsoft.com/office/drawing/2014/main" id="{28F00542-74A9-4BEF-81FF-03FB279C5F57}"/>
              </a:ext>
            </a:extLst>
          </p:cNvPr>
          <p:cNvSpPr/>
          <p:nvPr/>
        </p:nvSpPr>
        <p:spPr>
          <a:xfrm>
            <a:off x="669940" y="4277023"/>
            <a:ext cx="213195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BECB35F-6286-44A6-8D3A-CA1A0537851F}"/>
              </a:ext>
            </a:extLst>
          </p:cNvPr>
          <p:cNvSpPr/>
          <p:nvPr/>
        </p:nvSpPr>
        <p:spPr>
          <a:xfrm>
            <a:off x="2974018" y="4277023"/>
            <a:ext cx="2193737" cy="196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821625E-BF1E-44AB-8EC1-0536D4DA19A7}"/>
              </a:ext>
            </a:extLst>
          </p:cNvPr>
          <p:cNvSpPr/>
          <p:nvPr/>
        </p:nvSpPr>
        <p:spPr>
          <a:xfrm>
            <a:off x="5804101" y="4277023"/>
            <a:ext cx="1065321" cy="203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908172C-84F5-4058-82D4-495FB2BEA23A}"/>
              </a:ext>
            </a:extLst>
          </p:cNvPr>
          <p:cNvSpPr/>
          <p:nvPr/>
        </p:nvSpPr>
        <p:spPr>
          <a:xfrm>
            <a:off x="5804101" y="4676946"/>
            <a:ext cx="978439" cy="203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E531176-A449-44A5-BE8F-C4E68424C595}"/>
              </a:ext>
            </a:extLst>
          </p:cNvPr>
          <p:cNvSpPr/>
          <p:nvPr/>
        </p:nvSpPr>
        <p:spPr>
          <a:xfrm>
            <a:off x="9330431" y="2263806"/>
            <a:ext cx="2000665"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E104D30-AA04-430E-839A-A7257C030BB2}"/>
              </a:ext>
            </a:extLst>
          </p:cNvPr>
          <p:cNvSpPr/>
          <p:nvPr/>
        </p:nvSpPr>
        <p:spPr>
          <a:xfrm>
            <a:off x="669940" y="4030462"/>
            <a:ext cx="2131954" cy="148905"/>
          </a:xfrm>
          <a:prstGeom prst="rect">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058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2"/>
            <a:ext cx="11027507" cy="5518111"/>
          </a:xfrm>
        </p:spPr>
        <p:txBody>
          <a:bodyPr>
            <a:normAutofit fontScale="92500" lnSpcReduction="10000"/>
          </a:bodyPr>
          <a:lstStyle/>
          <a:p>
            <a:pPr marL="0" indent="0" algn="ctr">
              <a:buNone/>
            </a:pPr>
            <a:r>
              <a:rPr lang="en-US" sz="3200" b="1" dirty="0"/>
              <a:t>FI_BD_BDSCHK10_X</a:t>
            </a:r>
            <a:endParaRPr lang="en-US" sz="2600" b="1" dirty="0"/>
          </a:p>
          <a:p>
            <a:pPr marL="0" indent="0" algn="ctr">
              <a:buNone/>
            </a:pPr>
            <a:r>
              <a:rPr lang="en-US" sz="3200" b="1" dirty="0"/>
              <a:t>Budget Not in Pool Account Codes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Expense budget entries not in pool account codes.  </a:t>
            </a:r>
            <a:r>
              <a:rPr lang="en-US" b="1" dirty="0"/>
              <a:t>These entries must be corrected.*</a:t>
            </a:r>
          </a:p>
          <a:p>
            <a:pPr marL="0" indent="0">
              <a:buNone/>
            </a:pPr>
            <a:r>
              <a:rPr lang="en-US" sz="2600" dirty="0"/>
              <a:t>*Exception – scholarship and debt service account codes</a:t>
            </a:r>
          </a:p>
          <a:p>
            <a:pPr mar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EB294-A08C-4F40-B98D-785A57678B20}"/>
              </a:ext>
            </a:extLst>
          </p:cNvPr>
          <p:cNvSpPr/>
          <p:nvPr/>
        </p:nvSpPr>
        <p:spPr>
          <a:xfrm>
            <a:off x="5388746" y="3315607"/>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A555B3-04B6-4733-9F18-FDD504FB2A77}"/>
              </a:ext>
            </a:extLst>
          </p:cNvPr>
          <p:cNvSpPr/>
          <p:nvPr/>
        </p:nvSpPr>
        <p:spPr>
          <a:xfrm>
            <a:off x="5388746" y="4119240"/>
            <a:ext cx="1677879" cy="28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8F00542-74A9-4BEF-81FF-03FB279C5F57}"/>
              </a:ext>
            </a:extLst>
          </p:cNvPr>
          <p:cNvSpPr/>
          <p:nvPr/>
        </p:nvSpPr>
        <p:spPr>
          <a:xfrm>
            <a:off x="669940" y="4277023"/>
            <a:ext cx="213195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BECB35F-6286-44A6-8D3A-CA1A0537851F}"/>
              </a:ext>
            </a:extLst>
          </p:cNvPr>
          <p:cNvSpPr/>
          <p:nvPr/>
        </p:nvSpPr>
        <p:spPr>
          <a:xfrm>
            <a:off x="2974018" y="4277023"/>
            <a:ext cx="2193737" cy="196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F13C0C-6DF4-4EE5-9685-E5CE492820D7}"/>
              </a:ext>
            </a:extLst>
          </p:cNvPr>
          <p:cNvPicPr>
            <a:picLocks noChangeAspect="1"/>
          </p:cNvPicPr>
          <p:nvPr/>
        </p:nvPicPr>
        <p:blipFill>
          <a:blip r:embed="rId2"/>
          <a:stretch>
            <a:fillRect/>
          </a:stretch>
        </p:blipFill>
        <p:spPr>
          <a:xfrm>
            <a:off x="851362" y="2114922"/>
            <a:ext cx="10617430" cy="2544268"/>
          </a:xfrm>
          <a:prstGeom prst="rect">
            <a:avLst/>
          </a:prstGeom>
        </p:spPr>
      </p:pic>
      <p:sp>
        <p:nvSpPr>
          <p:cNvPr id="10" name="Rectangle 9">
            <a:extLst>
              <a:ext uri="{FF2B5EF4-FFF2-40B4-BE49-F238E27FC236}">
                <a16:creationId xmlns:a16="http://schemas.microsoft.com/office/drawing/2014/main" id="{6B438431-D292-47BF-8667-08B35A1F0A05}"/>
              </a:ext>
            </a:extLst>
          </p:cNvPr>
          <p:cNvSpPr/>
          <p:nvPr/>
        </p:nvSpPr>
        <p:spPr>
          <a:xfrm>
            <a:off x="976544" y="3782386"/>
            <a:ext cx="2193737" cy="196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95787A-B581-4FA4-A15C-001E5115B979}"/>
              </a:ext>
            </a:extLst>
          </p:cNvPr>
          <p:cNvSpPr/>
          <p:nvPr/>
        </p:nvSpPr>
        <p:spPr>
          <a:xfrm>
            <a:off x="3293616" y="3782386"/>
            <a:ext cx="1571347"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E397238-83F2-4CBE-87FE-E6C8CB295A25}"/>
              </a:ext>
            </a:extLst>
          </p:cNvPr>
          <p:cNvSpPr/>
          <p:nvPr/>
        </p:nvSpPr>
        <p:spPr>
          <a:xfrm>
            <a:off x="5539179" y="3782386"/>
            <a:ext cx="1571347"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24415C6-4172-4F36-B257-45AFB30983E9}"/>
              </a:ext>
            </a:extLst>
          </p:cNvPr>
          <p:cNvSpPr/>
          <p:nvPr/>
        </p:nvSpPr>
        <p:spPr>
          <a:xfrm>
            <a:off x="5510074" y="4085326"/>
            <a:ext cx="1571347"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1B50289-9308-41C6-A323-3603104BB88A}"/>
              </a:ext>
            </a:extLst>
          </p:cNvPr>
          <p:cNvSpPr/>
          <p:nvPr/>
        </p:nvSpPr>
        <p:spPr>
          <a:xfrm>
            <a:off x="5510074" y="4362662"/>
            <a:ext cx="1571347"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0B876BF-FD49-4F09-A04F-51C7A730ED79}"/>
              </a:ext>
            </a:extLst>
          </p:cNvPr>
          <p:cNvSpPr/>
          <p:nvPr/>
        </p:nvSpPr>
        <p:spPr>
          <a:xfrm>
            <a:off x="3293616" y="4085326"/>
            <a:ext cx="1874139" cy="143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F1F4F2-97C2-4B1A-ADDD-15B47E6D7962}"/>
              </a:ext>
            </a:extLst>
          </p:cNvPr>
          <p:cNvSpPr/>
          <p:nvPr/>
        </p:nvSpPr>
        <p:spPr>
          <a:xfrm>
            <a:off x="976544" y="4085326"/>
            <a:ext cx="1825350" cy="143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919E13-6774-4077-BBE3-6CCCCA9F54DA}"/>
              </a:ext>
            </a:extLst>
          </p:cNvPr>
          <p:cNvSpPr/>
          <p:nvPr/>
        </p:nvSpPr>
        <p:spPr>
          <a:xfrm>
            <a:off x="3293616" y="4362662"/>
            <a:ext cx="2143255" cy="1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BD44175-BF41-487B-947F-A70CC9E0E5E4}"/>
              </a:ext>
            </a:extLst>
          </p:cNvPr>
          <p:cNvSpPr/>
          <p:nvPr/>
        </p:nvSpPr>
        <p:spPr>
          <a:xfrm>
            <a:off x="976544" y="4403326"/>
            <a:ext cx="1898553" cy="140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4CF7D6B-2DBE-444E-ADBB-4CD00B8DCC8B}"/>
              </a:ext>
            </a:extLst>
          </p:cNvPr>
          <p:cNvSpPr/>
          <p:nvPr/>
        </p:nvSpPr>
        <p:spPr>
          <a:xfrm>
            <a:off x="9898602" y="2299317"/>
            <a:ext cx="1570190"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597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latin typeface="Arial" panose="020B0604020202020204" pitchFamily="34" charset="0"/>
                <a:cs typeface="Arial" panose="020B0604020202020204" pitchFamily="34" charset="0"/>
              </a:rPr>
              <a:t>Create Budget Worksheet</a:t>
            </a:r>
          </a:p>
        </p:txBody>
      </p:sp>
      <p:pic>
        <p:nvPicPr>
          <p:cNvPr id="4" name="Content Placeholder 3"/>
          <p:cNvPicPr>
            <a:picLocks noGrp="1" noChangeAspect="1"/>
          </p:cNvPicPr>
          <p:nvPr>
            <p:ph idx="1"/>
          </p:nvPr>
        </p:nvPicPr>
        <p:blipFill>
          <a:blip r:embed="rId2"/>
          <a:stretch>
            <a:fillRect/>
          </a:stretch>
        </p:blipFill>
        <p:spPr>
          <a:xfrm>
            <a:off x="838200" y="1690688"/>
            <a:ext cx="10515600" cy="3437055"/>
          </a:xfrm>
          <a:prstGeom prst="rect">
            <a:avLst/>
          </a:prstGeom>
        </p:spPr>
      </p:pic>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ight Arrow 7">
            <a:extLst>
              <a:ext uri="{FF2B5EF4-FFF2-40B4-BE49-F238E27FC236}">
                <a16:creationId xmlns:a16="http://schemas.microsoft.com/office/drawing/2014/main" id="{B97091A8-7295-4B6C-9F50-A322BD59C4D3}"/>
              </a:ext>
            </a:extLst>
          </p:cNvPr>
          <p:cNvSpPr/>
          <p:nvPr/>
        </p:nvSpPr>
        <p:spPr>
          <a:xfrm>
            <a:off x="463007" y="3720561"/>
            <a:ext cx="537657" cy="394237"/>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5519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662730"/>
            <a:ext cx="11027507" cy="5684803"/>
          </a:xfrm>
        </p:spPr>
        <p:txBody>
          <a:bodyPr>
            <a:normAutofit lnSpcReduction="10000"/>
          </a:bodyPr>
          <a:lstStyle/>
          <a:p>
            <a:pPr marL="0" indent="0" algn="ctr">
              <a:buNone/>
            </a:pPr>
            <a:r>
              <a:rPr lang="en-US" sz="3200" b="1" dirty="0"/>
              <a:t>FI_BD_BDSCHK12_X</a:t>
            </a:r>
            <a:endParaRPr lang="en-US" sz="2600" b="1" dirty="0"/>
          </a:p>
          <a:p>
            <a:pPr marL="0" indent="0" algn="ctr">
              <a:buNone/>
            </a:pPr>
            <a:r>
              <a:rPr lang="en-US" sz="3200" b="1" dirty="0"/>
              <a:t>Proposed Budget with Earmarked Revenue Accounts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Budget entries with earmarked revenue dollars. The report compares the Proposed Budget to the YTD Activity.  This is an advisory report.</a:t>
            </a:r>
            <a:endParaRPr lang="en-US" sz="2600" b="1" dirty="0"/>
          </a:p>
          <a:p>
            <a:pPr mar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EB294-A08C-4F40-B98D-785A57678B20}"/>
              </a:ext>
            </a:extLst>
          </p:cNvPr>
          <p:cNvSpPr/>
          <p:nvPr/>
        </p:nvSpPr>
        <p:spPr>
          <a:xfrm>
            <a:off x="5388746" y="3315607"/>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A555B3-04B6-4733-9F18-FDD504FB2A77}"/>
              </a:ext>
            </a:extLst>
          </p:cNvPr>
          <p:cNvSpPr/>
          <p:nvPr/>
        </p:nvSpPr>
        <p:spPr>
          <a:xfrm>
            <a:off x="5388746" y="4119240"/>
            <a:ext cx="1677879" cy="28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8F00542-74A9-4BEF-81FF-03FB279C5F57}"/>
              </a:ext>
            </a:extLst>
          </p:cNvPr>
          <p:cNvSpPr/>
          <p:nvPr/>
        </p:nvSpPr>
        <p:spPr>
          <a:xfrm>
            <a:off x="669940" y="4277023"/>
            <a:ext cx="213195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BECB35F-6286-44A6-8D3A-CA1A0537851F}"/>
              </a:ext>
            </a:extLst>
          </p:cNvPr>
          <p:cNvSpPr/>
          <p:nvPr/>
        </p:nvSpPr>
        <p:spPr>
          <a:xfrm>
            <a:off x="2974018" y="4277023"/>
            <a:ext cx="2193737" cy="196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4E064F7-2F96-48D1-996A-6F1AFB360D5A}"/>
              </a:ext>
            </a:extLst>
          </p:cNvPr>
          <p:cNvPicPr>
            <a:picLocks noChangeAspect="1"/>
          </p:cNvPicPr>
          <p:nvPr/>
        </p:nvPicPr>
        <p:blipFill>
          <a:blip r:embed="rId2"/>
          <a:stretch>
            <a:fillRect/>
          </a:stretch>
        </p:blipFill>
        <p:spPr>
          <a:xfrm>
            <a:off x="857250" y="1733550"/>
            <a:ext cx="9612211" cy="3110861"/>
          </a:xfrm>
          <a:prstGeom prst="rect">
            <a:avLst/>
          </a:prstGeom>
        </p:spPr>
      </p:pic>
      <p:sp>
        <p:nvSpPr>
          <p:cNvPr id="7" name="Rectangle 6">
            <a:extLst>
              <a:ext uri="{FF2B5EF4-FFF2-40B4-BE49-F238E27FC236}">
                <a16:creationId xmlns:a16="http://schemas.microsoft.com/office/drawing/2014/main" id="{7934E3DB-14AB-443B-B297-47B5D7DD5817}"/>
              </a:ext>
            </a:extLst>
          </p:cNvPr>
          <p:cNvSpPr/>
          <p:nvPr/>
        </p:nvSpPr>
        <p:spPr>
          <a:xfrm>
            <a:off x="8632272" y="1882455"/>
            <a:ext cx="1786855" cy="1150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494832F-4734-489B-B4FC-D5E0B0A3AF07}"/>
              </a:ext>
            </a:extLst>
          </p:cNvPr>
          <p:cNvSpPr/>
          <p:nvPr/>
        </p:nvSpPr>
        <p:spPr>
          <a:xfrm>
            <a:off x="2105637" y="3129094"/>
            <a:ext cx="696257" cy="299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DB514A-1EE5-4C38-92D6-52D818850BD1}"/>
              </a:ext>
            </a:extLst>
          </p:cNvPr>
          <p:cNvSpPr/>
          <p:nvPr/>
        </p:nvSpPr>
        <p:spPr>
          <a:xfrm>
            <a:off x="3405930" y="3129094"/>
            <a:ext cx="1333850"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727075-A342-4F21-956E-FCFC991C19F9}"/>
              </a:ext>
            </a:extLst>
          </p:cNvPr>
          <p:cNvSpPr/>
          <p:nvPr/>
        </p:nvSpPr>
        <p:spPr>
          <a:xfrm>
            <a:off x="3405930" y="4194495"/>
            <a:ext cx="1006679" cy="241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59EC14-3CFA-42A2-8ADE-441BCA76DB87}"/>
              </a:ext>
            </a:extLst>
          </p:cNvPr>
          <p:cNvSpPr/>
          <p:nvPr/>
        </p:nvSpPr>
        <p:spPr>
          <a:xfrm>
            <a:off x="3405930" y="4538444"/>
            <a:ext cx="914400" cy="242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916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662730"/>
            <a:ext cx="11027507" cy="5772904"/>
          </a:xfrm>
        </p:spPr>
        <p:txBody>
          <a:bodyPr>
            <a:normAutofit lnSpcReduction="10000"/>
          </a:bodyPr>
          <a:lstStyle/>
          <a:p>
            <a:pPr marL="0" indent="0" algn="ctr">
              <a:buNone/>
            </a:pPr>
            <a:r>
              <a:rPr lang="en-US" sz="3200" b="1" dirty="0"/>
              <a:t>FI_BD_BDSR_X </a:t>
            </a:r>
            <a:r>
              <a:rPr lang="en-US" sz="1800" b="1" dirty="0"/>
              <a:t>(example with changes)</a:t>
            </a:r>
          </a:p>
          <a:p>
            <a:pPr marL="0" indent="0" algn="ctr">
              <a:buNone/>
            </a:pPr>
            <a:r>
              <a:rPr lang="en-US" sz="3200" b="1" dirty="0"/>
              <a:t>Compares Base Budget to Proposed Budget</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Shows the Base Budget (initial budget loaded into Budget Development) compared to the Proposed Budget (what will be loaded for next fiscal year).</a:t>
            </a:r>
            <a:endParaRPr lang="en-US" sz="2600" b="1" dirty="0"/>
          </a:p>
          <a:p>
            <a:pPr mar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EB294-A08C-4F40-B98D-785A57678B20}"/>
              </a:ext>
            </a:extLst>
          </p:cNvPr>
          <p:cNvSpPr/>
          <p:nvPr/>
        </p:nvSpPr>
        <p:spPr>
          <a:xfrm>
            <a:off x="5388746" y="3315607"/>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A555B3-04B6-4733-9F18-FDD504FB2A77}"/>
              </a:ext>
            </a:extLst>
          </p:cNvPr>
          <p:cNvSpPr/>
          <p:nvPr/>
        </p:nvSpPr>
        <p:spPr>
          <a:xfrm>
            <a:off x="5388746" y="4119240"/>
            <a:ext cx="1677879" cy="28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8F00542-74A9-4BEF-81FF-03FB279C5F57}"/>
              </a:ext>
            </a:extLst>
          </p:cNvPr>
          <p:cNvSpPr/>
          <p:nvPr/>
        </p:nvSpPr>
        <p:spPr>
          <a:xfrm>
            <a:off x="669940" y="4277023"/>
            <a:ext cx="213195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BECB35F-6286-44A6-8D3A-CA1A0537851F}"/>
              </a:ext>
            </a:extLst>
          </p:cNvPr>
          <p:cNvSpPr/>
          <p:nvPr/>
        </p:nvSpPr>
        <p:spPr>
          <a:xfrm>
            <a:off x="2974018" y="4277023"/>
            <a:ext cx="2193737" cy="196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C0D5D66-CCF7-423E-A204-586FE340C6B5}"/>
              </a:ext>
            </a:extLst>
          </p:cNvPr>
          <p:cNvPicPr>
            <a:picLocks noChangeAspect="1"/>
          </p:cNvPicPr>
          <p:nvPr/>
        </p:nvPicPr>
        <p:blipFill>
          <a:blip r:embed="rId2"/>
          <a:stretch>
            <a:fillRect/>
          </a:stretch>
        </p:blipFill>
        <p:spPr>
          <a:xfrm>
            <a:off x="2543175" y="1685925"/>
            <a:ext cx="6674807" cy="3399881"/>
          </a:xfrm>
          <a:prstGeom prst="rect">
            <a:avLst/>
          </a:prstGeom>
        </p:spPr>
      </p:pic>
      <p:sp>
        <p:nvSpPr>
          <p:cNvPr id="19" name="Rectangle 18">
            <a:extLst>
              <a:ext uri="{FF2B5EF4-FFF2-40B4-BE49-F238E27FC236}">
                <a16:creationId xmlns:a16="http://schemas.microsoft.com/office/drawing/2014/main" id="{C2D557A8-AE2E-4BA4-919E-0D7E463B4163}"/>
              </a:ext>
            </a:extLst>
          </p:cNvPr>
          <p:cNvSpPr/>
          <p:nvPr/>
        </p:nvSpPr>
        <p:spPr>
          <a:xfrm>
            <a:off x="3744686" y="2769326"/>
            <a:ext cx="1750103"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FD36FAE-1FF2-4C32-9B97-9E57148A0AC8}"/>
              </a:ext>
            </a:extLst>
          </p:cNvPr>
          <p:cNvSpPr/>
          <p:nvPr/>
        </p:nvSpPr>
        <p:spPr>
          <a:xfrm>
            <a:off x="3953691" y="2918231"/>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2208D6-3335-44F9-958E-5D44A1F992E1}"/>
              </a:ext>
            </a:extLst>
          </p:cNvPr>
          <p:cNvSpPr/>
          <p:nvPr/>
        </p:nvSpPr>
        <p:spPr>
          <a:xfrm>
            <a:off x="2734491" y="3596640"/>
            <a:ext cx="1384663"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809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662730"/>
            <a:ext cx="11027507" cy="5720654"/>
          </a:xfrm>
        </p:spPr>
        <p:txBody>
          <a:bodyPr>
            <a:normAutofit fontScale="92500" lnSpcReduction="10000"/>
          </a:bodyPr>
          <a:lstStyle/>
          <a:p>
            <a:pPr marL="0" indent="0" algn="ctr">
              <a:buNone/>
            </a:pPr>
            <a:r>
              <a:rPr lang="en-US" sz="3200" b="1" dirty="0"/>
              <a:t>FI_BD_BDSR_X </a:t>
            </a:r>
            <a:r>
              <a:rPr lang="en-US" sz="1900" b="1" dirty="0"/>
              <a:t>(example with no changes)</a:t>
            </a:r>
          </a:p>
          <a:p>
            <a:pPr marL="0" indent="0" algn="ctr">
              <a:buNone/>
            </a:pPr>
            <a:r>
              <a:rPr lang="en-US" sz="3200" b="1" dirty="0"/>
              <a:t>Compares Base Budget to Proposed Budget</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0" indent="0">
              <a:buNone/>
            </a:pPr>
            <a:r>
              <a:rPr lang="en-US" dirty="0"/>
              <a:t>Shows the Base Budget (initial budget loaded into Budget Development) compared to the Proposed Budget (what will be loaded for next fiscal year).</a:t>
            </a:r>
            <a:endParaRPr lang="en-US" sz="2600" b="1" dirty="0"/>
          </a:p>
          <a:p>
            <a:pPr mar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EB294-A08C-4F40-B98D-785A57678B20}"/>
              </a:ext>
            </a:extLst>
          </p:cNvPr>
          <p:cNvSpPr/>
          <p:nvPr/>
        </p:nvSpPr>
        <p:spPr>
          <a:xfrm>
            <a:off x="5388746" y="3315607"/>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A555B3-04B6-4733-9F18-FDD504FB2A77}"/>
              </a:ext>
            </a:extLst>
          </p:cNvPr>
          <p:cNvSpPr/>
          <p:nvPr/>
        </p:nvSpPr>
        <p:spPr>
          <a:xfrm>
            <a:off x="5388746" y="4119240"/>
            <a:ext cx="1677879" cy="28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8F00542-74A9-4BEF-81FF-03FB279C5F57}"/>
              </a:ext>
            </a:extLst>
          </p:cNvPr>
          <p:cNvSpPr/>
          <p:nvPr/>
        </p:nvSpPr>
        <p:spPr>
          <a:xfrm>
            <a:off x="669940" y="4277023"/>
            <a:ext cx="213195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BECB35F-6286-44A6-8D3A-CA1A0537851F}"/>
              </a:ext>
            </a:extLst>
          </p:cNvPr>
          <p:cNvSpPr/>
          <p:nvPr/>
        </p:nvSpPr>
        <p:spPr>
          <a:xfrm>
            <a:off x="2974018" y="4277023"/>
            <a:ext cx="2193737" cy="196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FDAB89-216F-43F4-8216-6A075A60AF21}"/>
              </a:ext>
            </a:extLst>
          </p:cNvPr>
          <p:cNvPicPr>
            <a:picLocks noChangeAspect="1"/>
          </p:cNvPicPr>
          <p:nvPr/>
        </p:nvPicPr>
        <p:blipFill>
          <a:blip r:embed="rId2"/>
          <a:stretch>
            <a:fillRect/>
          </a:stretch>
        </p:blipFill>
        <p:spPr>
          <a:xfrm>
            <a:off x="2889588" y="1654341"/>
            <a:ext cx="5987336" cy="3666596"/>
          </a:xfrm>
          <a:prstGeom prst="rect">
            <a:avLst/>
          </a:prstGeom>
        </p:spPr>
      </p:pic>
      <p:sp>
        <p:nvSpPr>
          <p:cNvPr id="7" name="Rectangle 6">
            <a:extLst>
              <a:ext uri="{FF2B5EF4-FFF2-40B4-BE49-F238E27FC236}">
                <a16:creationId xmlns:a16="http://schemas.microsoft.com/office/drawing/2014/main" id="{17C219B8-C024-4007-8742-F6293504DDE6}"/>
              </a:ext>
            </a:extLst>
          </p:cNvPr>
          <p:cNvSpPr/>
          <p:nvPr/>
        </p:nvSpPr>
        <p:spPr>
          <a:xfrm>
            <a:off x="4040779" y="2664823"/>
            <a:ext cx="1677879"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F8DD447-953A-4286-9A8E-0102E0B3B9B6}"/>
              </a:ext>
            </a:extLst>
          </p:cNvPr>
          <p:cNvSpPr/>
          <p:nvPr/>
        </p:nvSpPr>
        <p:spPr>
          <a:xfrm>
            <a:off x="4249783" y="2813728"/>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581BFA-CF83-4300-967D-FA94DE06F070}"/>
              </a:ext>
            </a:extLst>
          </p:cNvPr>
          <p:cNvSpPr/>
          <p:nvPr/>
        </p:nvSpPr>
        <p:spPr>
          <a:xfrm>
            <a:off x="3074126" y="3429000"/>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771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785" y="659027"/>
            <a:ext cx="11027507" cy="5517936"/>
          </a:xfrm>
        </p:spPr>
        <p:txBody>
          <a:bodyPr>
            <a:normAutofit/>
          </a:bodyPr>
          <a:lstStyle/>
          <a:p>
            <a:pPr marL="0" indent="0" algn="ctr">
              <a:buNone/>
            </a:pPr>
            <a:r>
              <a:rPr lang="en-US" sz="3600" b="1" dirty="0"/>
              <a:t>Reminders</a:t>
            </a:r>
          </a:p>
          <a:p>
            <a:pPr marL="0" indent="0" algn="ctr">
              <a:buNone/>
            </a:pPr>
            <a:endParaRPr lang="en-US" sz="1000" b="1" dirty="0"/>
          </a:p>
          <a:p>
            <a:endParaRPr lang="en-US" dirty="0"/>
          </a:p>
          <a:p>
            <a:r>
              <a:rPr lang="en-US" dirty="0"/>
              <a:t>Enter the amount of </a:t>
            </a:r>
            <a:r>
              <a:rPr lang="en-US" b="1" dirty="0"/>
              <a:t>change</a:t>
            </a:r>
            <a:r>
              <a:rPr lang="en-US" dirty="0"/>
              <a:t> to the Base Budget.</a:t>
            </a:r>
          </a:p>
          <a:p>
            <a:endParaRPr lang="en-US" sz="800" dirty="0"/>
          </a:p>
          <a:p>
            <a:r>
              <a:rPr lang="en-US" dirty="0"/>
              <a:t>Budget expenses (70% account codes) in </a:t>
            </a:r>
            <a:r>
              <a:rPr lang="en-US" b="1" dirty="0"/>
              <a:t>budget pools only</a:t>
            </a:r>
            <a:r>
              <a:rPr lang="en-US" dirty="0"/>
              <a:t>.</a:t>
            </a:r>
          </a:p>
          <a:p>
            <a:endParaRPr lang="en-US" sz="800" dirty="0"/>
          </a:p>
          <a:p>
            <a:r>
              <a:rPr lang="en-US" dirty="0"/>
              <a:t>The minus “-” must be in front of the amount keyed if reducing a budget.</a:t>
            </a:r>
          </a:p>
          <a:p>
            <a:endParaRPr lang="en-US" sz="800" dirty="0"/>
          </a:p>
          <a:p>
            <a:r>
              <a:rPr lang="en-US" dirty="0"/>
              <a:t>Budget in whole dollars; NO cents.</a:t>
            </a:r>
          </a:p>
          <a:p>
            <a:endParaRPr lang="en-US" sz="800" dirty="0"/>
          </a:p>
          <a:p>
            <a:pPr lvl="0"/>
            <a:r>
              <a:rPr lang="en-US" dirty="0">
                <a:solidFill>
                  <a:prstClr val="black"/>
                </a:solidFill>
              </a:rPr>
              <a:t>811xxx accounts are Revenue; 82xxxx accounts are Expenses.</a:t>
            </a:r>
          </a:p>
          <a:p>
            <a:pPr lvl="0"/>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73691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785" y="659027"/>
            <a:ext cx="11027507" cy="5517936"/>
          </a:xfrm>
        </p:spPr>
        <p:txBody>
          <a:bodyPr>
            <a:normAutofit/>
          </a:bodyPr>
          <a:lstStyle/>
          <a:p>
            <a:pPr marL="0" indent="0" algn="ctr">
              <a:buNone/>
            </a:pPr>
            <a:r>
              <a:rPr lang="en-US" sz="3600" b="1" dirty="0"/>
              <a:t>Reminders</a:t>
            </a:r>
          </a:p>
          <a:p>
            <a:pPr marL="0" indent="0" algn="ctr">
              <a:buNone/>
            </a:pPr>
            <a:endParaRPr lang="en-US" sz="1000" b="1" dirty="0"/>
          </a:p>
          <a:p>
            <a:pPr marL="0" indent="0" algn="ctr">
              <a:buNone/>
            </a:pPr>
            <a:endParaRPr lang="en-US" sz="1000" b="1" dirty="0"/>
          </a:p>
          <a:p>
            <a:r>
              <a:rPr lang="en-US" dirty="0"/>
              <a:t>FOR CHART 1 ONLY:  Carryforward (811991) cannot be budgeted on</a:t>
            </a:r>
          </a:p>
          <a:p>
            <a:pPr marL="0" indent="0">
              <a:buNone/>
            </a:pPr>
            <a:r>
              <a:rPr lang="en-US" dirty="0"/>
              <a:t>   ledger 1 (1XXXXX) funds.  You can, however, budget expected</a:t>
            </a:r>
          </a:p>
          <a:p>
            <a:pPr marL="0" indent="0">
              <a:buNone/>
            </a:pPr>
            <a:r>
              <a:rPr lang="en-US" dirty="0"/>
              <a:t>   carryforward on ledger 2 and ledger 3 funds.</a:t>
            </a:r>
          </a:p>
          <a:p>
            <a:endParaRPr lang="en-US" sz="800" dirty="0"/>
          </a:p>
          <a:p>
            <a:r>
              <a:rPr lang="en-US" dirty="0">
                <a:solidFill>
                  <a:prstClr val="black"/>
                </a:solidFill>
              </a:rPr>
              <a:t>If establishing budget in a new fund, you will need to know the Program Code before adding the Account lines.</a:t>
            </a:r>
          </a:p>
          <a:p>
            <a:pPr marL="0" indent="0">
              <a:buNone/>
            </a:pPr>
            <a:endParaRPr lang="en-US" sz="800" dirty="0">
              <a:solidFill>
                <a:prstClr val="black"/>
              </a:solidFill>
            </a:endParaRPr>
          </a:p>
          <a:p>
            <a:r>
              <a:rPr lang="en-US" dirty="0">
                <a:solidFill>
                  <a:prstClr val="black"/>
                </a:solidFill>
              </a:rPr>
              <a:t>When adding new Account lines on any fund, make sure Budget Duration Code is PERMANENT BUDGET.</a:t>
            </a:r>
          </a:p>
          <a:p>
            <a:endParaRPr lang="en-US" dirty="0"/>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0949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031" y="659027"/>
            <a:ext cx="11183815" cy="5517936"/>
          </a:xfrm>
        </p:spPr>
        <p:txBody>
          <a:bodyPr>
            <a:normAutofit fontScale="92500"/>
          </a:bodyPr>
          <a:lstStyle/>
          <a:p>
            <a:pPr marL="0" indent="0" algn="ctr">
              <a:buNone/>
            </a:pPr>
            <a:r>
              <a:rPr lang="en-US" sz="3600" b="1" dirty="0"/>
              <a:t>Reminders</a:t>
            </a:r>
          </a:p>
          <a:p>
            <a:endParaRPr lang="en-US" sz="1000" dirty="0"/>
          </a:p>
          <a:p>
            <a:endParaRPr lang="en-US" sz="800" dirty="0"/>
          </a:p>
          <a:p>
            <a:r>
              <a:rPr lang="en-US" dirty="0"/>
              <a:t>Click Post after keying changes so Proposed Budget is updated; this is what will be uploaded for the new fiscal year.  Any changes you may have entered may be lost when exiting the worksheet if you do not select Post.  Pressing Enter will change New Budget but </a:t>
            </a:r>
            <a:r>
              <a:rPr lang="en-US" u="sng" dirty="0"/>
              <a:t>will not </a:t>
            </a:r>
            <a:r>
              <a:rPr lang="en-US" dirty="0"/>
              <a:t>update Proposed Budget.</a:t>
            </a:r>
          </a:p>
          <a:p>
            <a:pPr marL="0" indent="0">
              <a:buNone/>
            </a:pPr>
            <a:endParaRPr lang="en-US" sz="900" dirty="0"/>
          </a:p>
          <a:p>
            <a:r>
              <a:rPr lang="en-US" dirty="0"/>
              <a:t>Do not use the Delete Record column.  If an account code will not be budgeted for next fiscal year, change the value so the Proposed Budget equals zero.</a:t>
            </a:r>
          </a:p>
          <a:p>
            <a:endParaRPr lang="en-US" sz="900" dirty="0"/>
          </a:p>
          <a:p>
            <a:r>
              <a:rPr lang="en-US" dirty="0"/>
              <a:t>If there has been an organization change on a fund, the Base Budget will appear in the old org and will need to be zeroed, and the new Fiscal Year Proposed Budget will need to be entered for the new org.</a:t>
            </a: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25008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824013"/>
          </a:xfrm>
        </p:spPr>
        <p:txBody>
          <a:bodyPr>
            <a:normAutofit/>
          </a:bodyPr>
          <a:lstStyle/>
          <a:p>
            <a:pPr marL="0" indent="0" algn="ctr">
              <a:buNone/>
            </a:pPr>
            <a:r>
              <a:rPr lang="en-US" sz="4400" b="1" dirty="0"/>
              <a:t>If you have questions, </a:t>
            </a:r>
          </a:p>
          <a:p>
            <a:pPr marL="0" indent="0" algn="ctr">
              <a:buNone/>
            </a:pPr>
            <a:r>
              <a:rPr lang="en-US" sz="4400" b="1" dirty="0"/>
              <a:t>please email us at</a:t>
            </a:r>
          </a:p>
          <a:p>
            <a:pPr marL="0" indent="0" algn="ctr">
              <a:buNone/>
            </a:pPr>
            <a:endParaRPr lang="en-US" sz="2000" b="1" dirty="0"/>
          </a:p>
          <a:p>
            <a:pPr marL="0" indent="0" algn="ctr">
              <a:buNone/>
            </a:pPr>
            <a:r>
              <a:rPr lang="en-US" sz="4400" b="1" u="sng" dirty="0">
                <a:solidFill>
                  <a:srgbClr val="0D0DD7"/>
                </a:solidFill>
              </a:rPr>
              <a:t>sysbdgt@okstate.edu</a:t>
            </a:r>
          </a:p>
          <a:p>
            <a:pPr marL="0" indent="0" algn="ctr">
              <a:buNone/>
            </a:pPr>
            <a:endParaRPr lang="en-US" sz="4400" b="1"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402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Create a New Worksheet Query.</a:t>
            </a:r>
          </a:p>
        </p:txBody>
      </p:sp>
      <p:pic>
        <p:nvPicPr>
          <p:cNvPr id="5" name="Content Placeholder 4"/>
          <p:cNvPicPr>
            <a:picLocks noGrp="1" noChangeAspect="1"/>
          </p:cNvPicPr>
          <p:nvPr>
            <p:ph idx="1"/>
          </p:nvPr>
        </p:nvPicPr>
        <p:blipFill>
          <a:blip r:embed="rId2"/>
          <a:stretch>
            <a:fillRect/>
          </a:stretch>
        </p:blipFill>
        <p:spPr>
          <a:xfrm>
            <a:off x="721661" y="1509995"/>
            <a:ext cx="10515600" cy="4067295"/>
          </a:xfrm>
          <a:prstGeom prst="rect">
            <a:avLst/>
          </a:prstGeom>
        </p:spPr>
      </p:pic>
      <p:sp>
        <p:nvSpPr>
          <p:cNvPr id="7" name="Rectangle 6"/>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ight Arrow 7">
            <a:extLst>
              <a:ext uri="{FF2B5EF4-FFF2-40B4-BE49-F238E27FC236}">
                <a16:creationId xmlns:a16="http://schemas.microsoft.com/office/drawing/2014/main" id="{F277ED60-7275-4102-B8C2-6ED20FAE3494}"/>
              </a:ext>
            </a:extLst>
          </p:cNvPr>
          <p:cNvSpPr/>
          <p:nvPr/>
        </p:nvSpPr>
        <p:spPr>
          <a:xfrm>
            <a:off x="329383" y="3381885"/>
            <a:ext cx="508817" cy="37922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404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Select Adopted Budget; this will be your Prior Fiscal Year Adopted Budget.  Click Continue.</a:t>
            </a:r>
          </a:p>
        </p:txBody>
      </p:sp>
      <p:pic>
        <p:nvPicPr>
          <p:cNvPr id="4" name="Content Placeholder 3"/>
          <p:cNvPicPr>
            <a:picLocks noGrp="1" noChangeAspect="1"/>
          </p:cNvPicPr>
          <p:nvPr>
            <p:ph idx="1"/>
          </p:nvPr>
        </p:nvPicPr>
        <p:blipFill>
          <a:blip r:embed="rId2"/>
          <a:stretch>
            <a:fillRect/>
          </a:stretch>
        </p:blipFill>
        <p:spPr>
          <a:xfrm>
            <a:off x="780535" y="1699001"/>
            <a:ext cx="10515600" cy="3161683"/>
          </a:xfrm>
          <a:prstGeom prst="rect">
            <a:avLst/>
          </a:prstGeom>
        </p:spPr>
      </p:pic>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ight Arrow 7">
            <a:extLst>
              <a:ext uri="{FF2B5EF4-FFF2-40B4-BE49-F238E27FC236}">
                <a16:creationId xmlns:a16="http://schemas.microsoft.com/office/drawing/2014/main" id="{DD3E0C29-F518-41A8-9A2D-3D0D808357EC}"/>
              </a:ext>
            </a:extLst>
          </p:cNvPr>
          <p:cNvSpPr/>
          <p:nvPr/>
        </p:nvSpPr>
        <p:spPr>
          <a:xfrm>
            <a:off x="344387" y="2835564"/>
            <a:ext cx="493813" cy="33032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09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18142"/>
          </a:xfrm>
        </p:spPr>
        <p:txBody>
          <a:bodyPr>
            <a:noAutofit/>
          </a:bodyPr>
          <a:lstStyle/>
          <a:p>
            <a:r>
              <a:rPr lang="en-US" sz="2000" dirty="0">
                <a:cs typeface="Arial" panose="020B0604020202020204" pitchFamily="34" charset="0"/>
              </a:rPr>
              <a:t>Enter Chart of Accounts, Budget ID, Budget Phase, Fund, and Organization.  University Budget will provide you with the Budget ID and Budget Phase.  Select all account types in check boxes (Revenue, Labor, Expenses, Transfers, and Deleted Items).</a:t>
            </a:r>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576318B0-4CF0-4F7D-98A5-E0D5C3DEFC10}"/>
              </a:ext>
            </a:extLst>
          </p:cNvPr>
          <p:cNvPicPr>
            <a:picLocks noChangeAspect="1"/>
          </p:cNvPicPr>
          <p:nvPr/>
        </p:nvPicPr>
        <p:blipFill>
          <a:blip r:embed="rId2"/>
          <a:stretch>
            <a:fillRect/>
          </a:stretch>
        </p:blipFill>
        <p:spPr>
          <a:xfrm>
            <a:off x="917338" y="1583268"/>
            <a:ext cx="4619395" cy="4502991"/>
          </a:xfrm>
          <a:prstGeom prst="rect">
            <a:avLst/>
          </a:prstGeom>
        </p:spPr>
      </p:pic>
      <p:sp>
        <p:nvSpPr>
          <p:cNvPr id="9" name="TextBox 8">
            <a:extLst>
              <a:ext uri="{FF2B5EF4-FFF2-40B4-BE49-F238E27FC236}">
                <a16:creationId xmlns:a16="http://schemas.microsoft.com/office/drawing/2014/main" id="{32793EDB-7F1F-44BD-A035-310A8A4C1C71}"/>
              </a:ext>
            </a:extLst>
          </p:cNvPr>
          <p:cNvSpPr txBox="1"/>
          <p:nvPr/>
        </p:nvSpPr>
        <p:spPr>
          <a:xfrm>
            <a:off x="3926048" y="3909858"/>
            <a:ext cx="5696124" cy="923330"/>
          </a:xfrm>
          <a:prstGeom prst="rect">
            <a:avLst/>
          </a:prstGeom>
          <a:noFill/>
        </p:spPr>
        <p:txBody>
          <a:bodyPr wrap="square" rtlCol="0">
            <a:spAutoFit/>
          </a:bodyPr>
          <a:lstStyle/>
          <a:p>
            <a:r>
              <a:rPr lang="en-US" dirty="0"/>
              <a:t>If the Budget Duration Code shows “All”, change to “Permanent Budget”.  This will hard default into the worksheet.</a:t>
            </a:r>
          </a:p>
        </p:txBody>
      </p:sp>
      <p:sp>
        <p:nvSpPr>
          <p:cNvPr id="10" name="Right Arrow 7">
            <a:extLst>
              <a:ext uri="{FF2B5EF4-FFF2-40B4-BE49-F238E27FC236}">
                <a16:creationId xmlns:a16="http://schemas.microsoft.com/office/drawing/2014/main" id="{8E78CC50-0915-479C-98F4-00918B63F766}"/>
              </a:ext>
            </a:extLst>
          </p:cNvPr>
          <p:cNvSpPr/>
          <p:nvPr/>
        </p:nvSpPr>
        <p:spPr>
          <a:xfrm rot="10800000">
            <a:off x="3146968" y="4062638"/>
            <a:ext cx="493379" cy="369331"/>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D14AC41-4712-4543-925A-8070B400A020}"/>
              </a:ext>
            </a:extLst>
          </p:cNvPr>
          <p:cNvSpPr txBox="1"/>
          <p:nvPr/>
        </p:nvSpPr>
        <p:spPr>
          <a:xfrm>
            <a:off x="2839528" y="5746566"/>
            <a:ext cx="1417740" cy="369332"/>
          </a:xfrm>
          <a:prstGeom prst="rect">
            <a:avLst/>
          </a:prstGeom>
          <a:noFill/>
        </p:spPr>
        <p:txBody>
          <a:bodyPr wrap="square" rtlCol="0">
            <a:spAutoFit/>
          </a:bodyPr>
          <a:lstStyle/>
          <a:p>
            <a:r>
              <a:rPr lang="en-US" dirty="0"/>
              <a:t>Click Submit.</a:t>
            </a:r>
          </a:p>
        </p:txBody>
      </p:sp>
      <p:sp>
        <p:nvSpPr>
          <p:cNvPr id="12" name="Right Arrow 7">
            <a:extLst>
              <a:ext uri="{FF2B5EF4-FFF2-40B4-BE49-F238E27FC236}">
                <a16:creationId xmlns:a16="http://schemas.microsoft.com/office/drawing/2014/main" id="{2E68CA44-2E4F-422F-A55C-E8E294151916}"/>
              </a:ext>
            </a:extLst>
          </p:cNvPr>
          <p:cNvSpPr/>
          <p:nvPr/>
        </p:nvSpPr>
        <p:spPr>
          <a:xfrm rot="10800000">
            <a:off x="1957129" y="5743596"/>
            <a:ext cx="544531" cy="369331"/>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98F9E4E-6D4D-4B9A-8F21-2C2CA24CB6B5}"/>
              </a:ext>
            </a:extLst>
          </p:cNvPr>
          <p:cNvPicPr>
            <a:picLocks noChangeAspect="1"/>
          </p:cNvPicPr>
          <p:nvPr/>
        </p:nvPicPr>
        <p:blipFill>
          <a:blip r:embed="rId3"/>
          <a:stretch>
            <a:fillRect/>
          </a:stretch>
        </p:blipFill>
        <p:spPr>
          <a:xfrm>
            <a:off x="5387305" y="4634525"/>
            <a:ext cx="5392548" cy="1638572"/>
          </a:xfrm>
          <a:prstGeom prst="rect">
            <a:avLst/>
          </a:prstGeom>
        </p:spPr>
      </p:pic>
    </p:spTree>
    <p:extLst>
      <p:ext uri="{BB962C8B-B14F-4D97-AF65-F5344CB8AC3E}">
        <p14:creationId xmlns:p14="http://schemas.microsoft.com/office/powerpoint/2010/main" val="427407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Enter the </a:t>
            </a:r>
            <a:r>
              <a:rPr lang="en-US" sz="2000" b="1" dirty="0">
                <a:latin typeface="+mn-lt"/>
                <a:cs typeface="Arial" panose="020B0604020202020204" pitchFamily="34" charset="0"/>
              </a:rPr>
              <a:t>amount of change </a:t>
            </a:r>
            <a:r>
              <a:rPr lang="en-US" sz="2000" dirty="0">
                <a:cs typeface="Arial" panose="020B0604020202020204" pitchFamily="34" charset="0"/>
              </a:rPr>
              <a:t>in the Change Value field.  In this example, we are reducing the total budget by $1,000.00.</a:t>
            </a:r>
          </a:p>
        </p:txBody>
      </p:sp>
      <p:sp>
        <p:nvSpPr>
          <p:cNvPr id="8" name="Down Arrow 7"/>
          <p:cNvSpPr/>
          <p:nvPr/>
        </p:nvSpPr>
        <p:spPr>
          <a:xfrm>
            <a:off x="7924800" y="4036541"/>
            <a:ext cx="45719" cy="2471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Content Placeholder 5"/>
          <p:cNvPicPr>
            <a:picLocks noGrp="1" noChangeAspect="1"/>
          </p:cNvPicPr>
          <p:nvPr>
            <p:ph idx="1"/>
          </p:nvPr>
        </p:nvPicPr>
        <p:blipFill>
          <a:blip r:embed="rId2"/>
          <a:stretch>
            <a:fillRect/>
          </a:stretch>
        </p:blipFill>
        <p:spPr>
          <a:xfrm>
            <a:off x="838200" y="1850540"/>
            <a:ext cx="10515600" cy="4169259"/>
          </a:xfrm>
          <a:prstGeom prst="rect">
            <a:avLst/>
          </a:prstGeom>
        </p:spPr>
      </p:pic>
      <p:sp>
        <p:nvSpPr>
          <p:cNvPr id="9" name="Right Arrow 7">
            <a:extLst>
              <a:ext uri="{FF2B5EF4-FFF2-40B4-BE49-F238E27FC236}">
                <a16:creationId xmlns:a16="http://schemas.microsoft.com/office/drawing/2014/main" id="{7F2B0E52-E1E0-42D3-80AE-1B1C317CBF52}"/>
              </a:ext>
            </a:extLst>
          </p:cNvPr>
          <p:cNvSpPr/>
          <p:nvPr/>
        </p:nvSpPr>
        <p:spPr>
          <a:xfrm rot="5400000">
            <a:off x="7748721" y="2720150"/>
            <a:ext cx="420150" cy="38632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4876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279558"/>
            <a:ext cx="10515600" cy="861888"/>
          </a:xfrm>
        </p:spPr>
        <p:txBody>
          <a:bodyPr>
            <a:noAutofit/>
          </a:bodyPr>
          <a:lstStyle/>
          <a:p>
            <a:r>
              <a:rPr lang="en-US" sz="2000" dirty="0">
                <a:cs typeface="Arial" panose="020B0604020202020204" pitchFamily="34" charset="0"/>
              </a:rPr>
              <a:t>Proposed Budget is what will be loaded into the new fiscal year.  Pressing Enter will update Cumulative Change and New Budget and allow you to review amounts, but Proposed Budget will only update once you click Post.</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7F885258-035F-45A1-830D-0392B7724900}"/>
              </a:ext>
            </a:extLst>
          </p:cNvPr>
          <p:cNvPicPr>
            <a:picLocks noGrp="1" noChangeAspect="1"/>
          </p:cNvPicPr>
          <p:nvPr>
            <p:ph idx="1"/>
          </p:nvPr>
        </p:nvPicPr>
        <p:blipFill>
          <a:blip r:embed="rId2"/>
          <a:stretch>
            <a:fillRect/>
          </a:stretch>
        </p:blipFill>
        <p:spPr>
          <a:xfrm>
            <a:off x="1023288" y="1175002"/>
            <a:ext cx="9395839" cy="5303635"/>
          </a:xfrm>
        </p:spPr>
      </p:pic>
      <p:sp>
        <p:nvSpPr>
          <p:cNvPr id="14" name="Rectangle 13">
            <a:extLst>
              <a:ext uri="{FF2B5EF4-FFF2-40B4-BE49-F238E27FC236}">
                <a16:creationId xmlns:a16="http://schemas.microsoft.com/office/drawing/2014/main" id="{DD1E5D94-DACA-4003-956E-CB4AA7C1F105}"/>
              </a:ext>
            </a:extLst>
          </p:cNvPr>
          <p:cNvSpPr/>
          <p:nvPr/>
        </p:nvSpPr>
        <p:spPr>
          <a:xfrm>
            <a:off x="6175817" y="1786966"/>
            <a:ext cx="733167" cy="23807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C10DC1-7A54-4919-B489-4E6331B60CBC}"/>
              </a:ext>
            </a:extLst>
          </p:cNvPr>
          <p:cNvSpPr/>
          <p:nvPr/>
        </p:nvSpPr>
        <p:spPr>
          <a:xfrm>
            <a:off x="8351034" y="1786965"/>
            <a:ext cx="1375719" cy="23807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7">
            <a:extLst>
              <a:ext uri="{FF2B5EF4-FFF2-40B4-BE49-F238E27FC236}">
                <a16:creationId xmlns:a16="http://schemas.microsoft.com/office/drawing/2014/main" id="{C96075D8-354D-4555-B65F-85944E388BB2}"/>
              </a:ext>
            </a:extLst>
          </p:cNvPr>
          <p:cNvSpPr/>
          <p:nvPr/>
        </p:nvSpPr>
        <p:spPr>
          <a:xfrm rot="10800000">
            <a:off x="4307037" y="6172457"/>
            <a:ext cx="532382" cy="349110"/>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400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4522</TotalTime>
  <Words>1942</Words>
  <Application>Microsoft Office PowerPoint</Application>
  <PresentationFormat>Widescreen</PresentationFormat>
  <Paragraphs>271</Paragraphs>
  <Slides>46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Amasis MT Pro Black</vt:lpstr>
      <vt:lpstr>Arial</vt:lpstr>
      <vt:lpstr>Calibri</vt:lpstr>
      <vt:lpstr>Calibri Light</vt:lpstr>
      <vt:lpstr>Office Theme</vt:lpstr>
      <vt:lpstr>Budget Development Entry  in Self Service Banner 8</vt:lpstr>
      <vt:lpstr>Login to Self Service Banner; select Finance.</vt:lpstr>
      <vt:lpstr>Select Budget Development.</vt:lpstr>
      <vt:lpstr>Create Budget Worksheet</vt:lpstr>
      <vt:lpstr>Create a New Worksheet Query.</vt:lpstr>
      <vt:lpstr>Select Adopted Budget; this will be your Prior Fiscal Year Adopted Budget.  Click Continue.</vt:lpstr>
      <vt:lpstr>Enter Chart of Accounts, Budget ID, Budget Phase, Fund, and Organization.  University Budget will provide you with the Budget ID and Budget Phase.  Select all account types in check boxes (Revenue, Labor, Expenses, Transfers, and Deleted Items).</vt:lpstr>
      <vt:lpstr>Enter the amount of change in the Change Value field.  In this example, we are reducing the total budget by $1,000.00.</vt:lpstr>
      <vt:lpstr>Proposed Budget is what will be loaded into the new fiscal year.  Pressing Enter will update Cumulative Change and New Budget and allow you to review amounts, but Proposed Budget will only update once you click Post.</vt:lpstr>
      <vt:lpstr>The Summary Totals at the bottom of the screen will show whether or not the fund is in balance.  Total Revenues should equal total Expenses.</vt:lpstr>
      <vt:lpstr>If you see account codes with ZERO Adopted and Base Budget, this means they were not budgeted during last year’s budget cycle.  However, there has been budget activity during the current fiscal year, so you need to determine if they should be budgeted for next year.  *Note for Chart 1:  This does NOT apply to 811993 and the associated benefits account codes.</vt:lpstr>
      <vt:lpstr>Revenue and expense accounts may be added using the section below the budget worksheet.  Program will be the program code for the fund; for this fund it is 4111.</vt:lpstr>
      <vt:lpstr>If you are establishing budget on a new fund, you will need to know the program code.  This can be found a couple of ways.  One way is to run a budget query in Self Service Finance (NOT the Budget Development Query).</vt:lpstr>
      <vt:lpstr>When entering the query parameters, enter the % wildcard in the Program field.  Click Submit Query. The query results will show the program code for that fund.</vt:lpstr>
      <vt:lpstr>If you are in Banner Administrative, you can also find the program code on FTMFUND.  Select the Filter to the far right, enter the Chart and Fund, and select Go.   </vt:lpstr>
      <vt:lpstr>If the fund information is in single record form, the program code will be near the bottom right of the page. </vt:lpstr>
      <vt:lpstr>My Worksheets may be used to view a listing of your Budget Worksheets.</vt:lpstr>
      <vt:lpstr>To view a listing of your Budget Worksheets, enter Chart of Accounts, Budget ID, and Budget Phase; click List Worksheets.</vt:lpstr>
      <vt:lpstr>The listing will show Fund, Organization, and Program.  Select a fund using the radio button to the left; only one fund at a time may be selected.  Click Submit.</vt:lpstr>
      <vt:lpstr>If you have a large list of funds, you can jump to the fund you want by hitting Ctrl + F to bring up a search.  Enter the fund you want to view.</vt:lpstr>
      <vt:lpstr>Using My Worksheets to pull up a budget worksheet will cause the program code to hard default in the section used to add account codes.</vt:lpstr>
      <vt:lpstr>You can also select Create Budget Development Query to view and download budget information.</vt:lpstr>
      <vt:lpstr>Select Adopted Budget and the Line Item Detail radio button.  Click Continue.</vt:lpstr>
      <vt:lpstr>Enter Chart of Accounts, Budget ID, Budget Phase, Fund, and Organization.  To look at multiple funds/orgs, you can use the % wildcard.  Check the boxes next to the account types you want to view (Revenue, Labor, Expenses, Transfers, and Deleted Items).  Click Submit.</vt:lpstr>
      <vt:lpstr>You can page through the query results onscreen or download them into a spreadsheet.  The download will provide more information than what appears onscreen and can be sorted/filtered, so this may be preferable.</vt:lpstr>
      <vt:lpstr>However, be aware if you are looking at the Duration Code, it will NOT appear on the spreadsheet download.  You will only be able to see this on the Budget Development Query screen or on the Budget Worksheet.</vt:lpstr>
      <vt:lpstr>Budget Development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BDS in</dc:title>
  <dc:creator>beckie.cooper@okstate.edu</dc:creator>
  <cp:lastModifiedBy>Cooper, Beckie</cp:lastModifiedBy>
  <cp:revision>235</cp:revision>
  <cp:lastPrinted>2018-03-16T19:14:51Z</cp:lastPrinted>
  <dcterms:created xsi:type="dcterms:W3CDTF">2016-03-01T20:13:30Z</dcterms:created>
  <dcterms:modified xsi:type="dcterms:W3CDTF">2024-04-02T21:36:23Z</dcterms:modified>
</cp:coreProperties>
</file>