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12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noProof="0" smtClean="0"/>
              <a:t>8/3/2023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2D44B0A-E951-4486-9812-BBF899A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2829367" y="5374692"/>
            <a:ext cx="1349409" cy="580754"/>
            <a:chOff x="1078399" y="4650849"/>
            <a:chExt cx="1385985" cy="47916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2547EC1-F8D9-472C-AE9B-A7270627D276}"/>
                </a:ext>
              </a:extLst>
            </p:cNvPr>
            <p:cNvSpPr/>
            <p:nvPr/>
          </p:nvSpPr>
          <p:spPr>
            <a:xfrm>
              <a:off x="1078399" y="4650849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DUSTIN WILLIAMS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AS8553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AE27A7C-3C52-4780-BB11-C860848B3767}"/>
                </a:ext>
              </a:extLst>
            </p:cNvPr>
            <p:cNvSpPr/>
            <p:nvPr/>
          </p:nvSpPr>
          <p:spPr>
            <a:xfrm>
              <a:off x="1096384" y="5010701"/>
              <a:ext cx="1368000" cy="1193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Grant Acct II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D42DA56-8A2C-408F-A1B9-126E3FEBE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10778" y="4650849"/>
            <a:ext cx="1386733" cy="497472"/>
            <a:chOff x="2810778" y="4650849"/>
            <a:chExt cx="1386733" cy="49747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0926C4F-20DA-4450-AAC4-623D937CA088}"/>
                </a:ext>
              </a:extLst>
            </p:cNvPr>
            <p:cNvSpPr/>
            <p:nvPr/>
          </p:nvSpPr>
          <p:spPr>
            <a:xfrm>
              <a:off x="2810778" y="4650849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KATELYN KLAUS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AS9653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548BA46-41AC-472A-BD9B-F656467E6F9F}"/>
                </a:ext>
              </a:extLst>
            </p:cNvPr>
            <p:cNvSpPr/>
            <p:nvPr/>
          </p:nvSpPr>
          <p:spPr>
            <a:xfrm>
              <a:off x="2829511" y="504032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Grant Acct II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A71374E-55F7-44D5-8300-47A43A41D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65341" y="4161688"/>
            <a:ext cx="1386733" cy="479160"/>
            <a:chOff x="7996029" y="4708042"/>
            <a:chExt cx="1386733" cy="47916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F99BE8E-1AC9-4D08-9546-F0B4EBD0FC52}"/>
                </a:ext>
              </a:extLst>
            </p:cNvPr>
            <p:cNvSpPr/>
            <p:nvPr/>
          </p:nvSpPr>
          <p:spPr>
            <a:xfrm>
              <a:off x="7996029" y="4708042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schemeClr val="bg1"/>
                  </a:solidFill>
                </a:rPr>
                <a:t>DEBBIE CAWOOD-STOKES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630432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F6D2B6F-F2EC-46FE-ADD0-3D0EED1169A8}"/>
                </a:ext>
              </a:extLst>
            </p:cNvPr>
            <p:cNvSpPr/>
            <p:nvPr/>
          </p:nvSpPr>
          <p:spPr>
            <a:xfrm>
              <a:off x="8014762" y="504032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Sr. Financial Assistant</a:t>
              </a:r>
            </a:p>
          </p:txBody>
        </p:sp>
      </p:grpSp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0" y="84851"/>
            <a:ext cx="12192000" cy="8143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GCFA 100448 </a:t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July 2023</a:t>
            </a:r>
          </a:p>
        </p:txBody>
      </p:sp>
      <p:sp>
        <p:nvSpPr>
          <p:cNvPr id="79" name="Rectangle 78" descr="decorative element">
            <a:extLst>
              <a:ext uri="{FF2B5EF4-FFF2-40B4-BE49-F238E27FC236}">
                <a16:creationId xmlns:a16="http://schemas.microsoft.com/office/drawing/2014/main" id="{BA1E13D3-E68D-46A4-A4EA-68F8BB9B8BDA}"/>
              </a:ext>
            </a:extLst>
          </p:cNvPr>
          <p:cNvSpPr/>
          <p:nvPr/>
        </p:nvSpPr>
        <p:spPr>
          <a:xfrm>
            <a:off x="704347" y="6385235"/>
            <a:ext cx="542435" cy="10800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80" name="Rectangle 79" descr="decorative element">
            <a:extLst>
              <a:ext uri="{FF2B5EF4-FFF2-40B4-BE49-F238E27FC236}">
                <a16:creationId xmlns:a16="http://schemas.microsoft.com/office/drawing/2014/main" id="{DBD7CA8D-3635-4C1A-A9A1-D1053B519FF7}"/>
              </a:ext>
            </a:extLst>
          </p:cNvPr>
          <p:cNvSpPr/>
          <p:nvPr/>
        </p:nvSpPr>
        <p:spPr>
          <a:xfrm>
            <a:off x="1335533" y="6385235"/>
            <a:ext cx="486599" cy="10800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81" name="Rectangle 80" descr="decorative element">
            <a:extLst>
              <a:ext uri="{FF2B5EF4-FFF2-40B4-BE49-F238E27FC236}">
                <a16:creationId xmlns:a16="http://schemas.microsoft.com/office/drawing/2014/main" id="{3A779433-1A34-4B86-ADEE-BBB2F01C2FDA}"/>
              </a:ext>
            </a:extLst>
          </p:cNvPr>
          <p:cNvSpPr/>
          <p:nvPr/>
        </p:nvSpPr>
        <p:spPr>
          <a:xfrm>
            <a:off x="1978420" y="6385235"/>
            <a:ext cx="629350" cy="10800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endParaRPr lang="en-US" sz="700" dirty="0">
              <a:solidFill>
                <a:schemeClr val="tx1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7429" y="3090121"/>
            <a:ext cx="1389332" cy="544407"/>
            <a:chOff x="1077429" y="3090121"/>
            <a:chExt cx="1389332" cy="5444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prstClr val="black"/>
                  </a:solidFill>
                </a:rPr>
                <a:t>ABBY SMITH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</a:rPr>
                <a:t>AS8544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98761" y="3526528"/>
              <a:ext cx="1368000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>
                  <a:solidFill>
                    <a:schemeClr val="bg1"/>
                  </a:solidFill>
                </a:rPr>
                <a:t>Grant Acct I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07C53C7C-9C75-4E6E-9500-2316F030F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7429" y="4051495"/>
            <a:ext cx="1386951" cy="498158"/>
            <a:chOff x="1077429" y="4051495"/>
            <a:chExt cx="1386951" cy="49815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28EB85-15F8-42A3-98E3-2D8D1CD414EE}"/>
                </a:ext>
              </a:extLst>
            </p:cNvPr>
            <p:cNvSpPr/>
            <p:nvPr/>
          </p:nvSpPr>
          <p:spPr>
            <a:xfrm>
              <a:off x="1077429" y="4051495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VIVIAN ROUSER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639575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8C6A703-BEF9-4430-ACCD-990190E45411}"/>
                </a:ext>
              </a:extLst>
            </p:cNvPr>
            <p:cNvSpPr/>
            <p:nvPr/>
          </p:nvSpPr>
          <p:spPr>
            <a:xfrm>
              <a:off x="109638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Admin Support </a:t>
              </a:r>
              <a:r>
                <a:rPr lang="en-US" sz="1000" dirty="0" err="1">
                  <a:solidFill>
                    <a:schemeClr val="bg1"/>
                  </a:solidFill>
                </a:rPr>
                <a:t>SpecialistI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B70B1D5-F5F8-429D-818A-E1CFA491E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10778" y="3090121"/>
            <a:ext cx="1386596" cy="544407"/>
            <a:chOff x="2810778" y="3090121"/>
            <a:chExt cx="1386596" cy="54440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6964EBE-33D8-40BB-B16A-3066802FB416}"/>
                </a:ext>
              </a:extLst>
            </p:cNvPr>
            <p:cNvSpPr/>
            <p:nvPr/>
          </p:nvSpPr>
          <p:spPr>
            <a:xfrm>
              <a:off x="2810778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prstClr val="black"/>
                  </a:solidFill>
                </a:rPr>
                <a:t>KRISTI STEWART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</a:rPr>
                <a:t>531688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Sr. Grant Manager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1583C73-E927-4193-8569-B83152B72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10778" y="4051495"/>
            <a:ext cx="1386596" cy="498158"/>
            <a:chOff x="2810778" y="4051495"/>
            <a:chExt cx="1386596" cy="49815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2350EF6-B24B-41AA-B3DC-F43A3BC6578A}"/>
                </a:ext>
              </a:extLst>
            </p:cNvPr>
            <p:cNvSpPr/>
            <p:nvPr/>
          </p:nvSpPr>
          <p:spPr>
            <a:xfrm>
              <a:off x="2810778" y="4051495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VACANT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AS8552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CB8C39-02E6-4BD6-9530-CEB60AE131E0}"/>
                </a:ext>
              </a:extLst>
            </p:cNvPr>
            <p:cNvSpPr/>
            <p:nvPr/>
          </p:nvSpPr>
          <p:spPr>
            <a:xfrm>
              <a:off x="2829374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Grant Acct II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D0C17FD-0081-40EF-A9FD-74C7001B8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4127" y="3090121"/>
            <a:ext cx="1388313" cy="544407"/>
            <a:chOff x="4544127" y="3090121"/>
            <a:chExt cx="1388313" cy="54440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tx1"/>
                  </a:solidFill>
                </a:rPr>
                <a:t>DANIELLE BARKIL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tx1"/>
                  </a:solidFill>
                </a:rPr>
                <a:t>AS9280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368000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Grant Acct III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7FDD8A7-CFFE-444B-B060-3135DC79A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23814" y="4099765"/>
            <a:ext cx="1388313" cy="498158"/>
            <a:chOff x="4544127" y="4051495"/>
            <a:chExt cx="1388313" cy="49815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40A1091-7963-4FCA-B6AC-CF2BAC353AB4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chemeClr val="bg1"/>
                  </a:solidFill>
                </a:rPr>
                <a:t>STUDENT WORKERS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701123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B15FDBC-A1A2-4EF5-8C71-FAA9372402A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9235" y="5127468"/>
            <a:ext cx="1389615" cy="498157"/>
            <a:chOff x="6277476" y="3090121"/>
            <a:chExt cx="1389615" cy="544407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27747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tx1"/>
                  </a:solidFill>
                </a:rPr>
                <a:t>JAMIE MAKER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schemeClr val="tx1"/>
                  </a:solidFill>
                </a:rPr>
                <a:t>AS9100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299091" y="3526528"/>
              <a:ext cx="1368000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Grant  Acct II-Langston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4B64F0C-D8B5-4B34-A22A-D85D0F7D2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78437" y="2642660"/>
            <a:ext cx="1386544" cy="544407"/>
            <a:chOff x="8010825" y="3090121"/>
            <a:chExt cx="1386544" cy="54440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DBD7287-E572-4289-A072-B39B574151C1}"/>
                </a:ext>
              </a:extLst>
            </p:cNvPr>
            <p:cNvSpPr/>
            <p:nvPr/>
          </p:nvSpPr>
          <p:spPr>
            <a:xfrm>
              <a:off x="8010825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>
              <a:solidFill>
                <a:schemeClr val="tx1"/>
              </a:solidFill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tx1"/>
                  </a:solidFill>
                </a:rPr>
                <a:t>ANDREA SHERWOOD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530749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90170B1-F933-4621-B15D-52CA42553300}"/>
                </a:ext>
              </a:extLst>
            </p:cNvPr>
            <p:cNvSpPr/>
            <p:nvPr/>
          </p:nvSpPr>
          <p:spPr>
            <a:xfrm>
              <a:off x="8029369" y="3526528"/>
              <a:ext cx="1368000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>
                  <a:solidFill>
                    <a:schemeClr val="bg1"/>
                  </a:solidFill>
                </a:rPr>
                <a:t>Assistant Director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5741A74-6DB1-40BD-9452-1999AAD48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10111" y="3466818"/>
            <a:ext cx="1382390" cy="489563"/>
            <a:chOff x="7997945" y="3922440"/>
            <a:chExt cx="1382390" cy="489563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F9EF12D-D119-41E7-90F8-A9AB35D26DCB}"/>
                </a:ext>
              </a:extLst>
            </p:cNvPr>
            <p:cNvSpPr/>
            <p:nvPr/>
          </p:nvSpPr>
          <p:spPr>
            <a:xfrm>
              <a:off x="8012335" y="3922440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KACI GACHES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530757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581420-027B-4CC3-91B9-A4B8D2A8A4AA}"/>
                </a:ext>
              </a:extLst>
            </p:cNvPr>
            <p:cNvSpPr/>
            <p:nvPr/>
          </p:nvSpPr>
          <p:spPr>
            <a:xfrm>
              <a:off x="7997945" y="430400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Grant Acct II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D9FD4753-DC7F-493C-BE0B-6373C7C76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77214" y="3413950"/>
            <a:ext cx="1387558" cy="533044"/>
            <a:chOff x="9744174" y="4051495"/>
            <a:chExt cx="1387558" cy="498158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9BC14A2-DB10-4691-83A0-958F175A562C}"/>
                </a:ext>
              </a:extLst>
            </p:cNvPr>
            <p:cNvSpPr/>
            <p:nvPr/>
          </p:nvSpPr>
          <p:spPr>
            <a:xfrm>
              <a:off x="9744174" y="4051495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VACANT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AS7566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0819124-A8DB-415A-8AA5-9DB14B8A4EFC}"/>
                </a:ext>
              </a:extLst>
            </p:cNvPr>
            <p:cNvSpPr/>
            <p:nvPr/>
          </p:nvSpPr>
          <p:spPr>
            <a:xfrm>
              <a:off x="9763732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Acct I - III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79F32E5-94F0-43DF-8EB6-84CFB7684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2000" y="1806922"/>
            <a:ext cx="1368000" cy="511431"/>
            <a:chOff x="3733479" y="2003075"/>
            <a:chExt cx="1368000" cy="51143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D3BF366-C6D6-4588-8DC7-E9D4BF741B5D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chemeClr val="tx1"/>
                  </a:solidFill>
                </a:rPr>
                <a:t>LISA M. FAULKNER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AS8835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5AFA1E-C54C-4434-8CB7-B301294DBE98}"/>
                </a:ext>
              </a:extLst>
            </p:cNvPr>
            <p:cNvSpPr/>
            <p:nvPr/>
          </p:nvSpPr>
          <p:spPr>
            <a:xfrm>
              <a:off x="3733479" y="2406506"/>
              <a:ext cx="1368000" cy="108000"/>
            </a:xfrm>
            <a:prstGeom prst="rect">
              <a:avLst/>
            </a:prstGeom>
            <a:solidFill>
              <a:srgbClr val="FF6600"/>
            </a:solidFill>
            <a:ln w="19050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700" kern="1200" dirty="0">
                  <a:solidFill>
                    <a:schemeClr val="bg1"/>
                  </a:solidFill>
                </a:rPr>
                <a:t> </a:t>
              </a:r>
              <a:r>
                <a:rPr lang="en-US" sz="900" kern="1200" dirty="0">
                  <a:solidFill>
                    <a:schemeClr val="bg1"/>
                  </a:solidFill>
                </a:rPr>
                <a:t>Associate Director</a:t>
              </a:r>
            </a:p>
          </p:txBody>
        </p:sp>
      </p:grpSp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 descr="decorative element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 descr="decorative element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6000" y="1040449"/>
            <a:ext cx="2160000" cy="511431"/>
            <a:chOff x="5016000" y="1040449"/>
            <a:chExt cx="2160000" cy="51143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1"/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chemeClr val="tx1"/>
                  </a:solidFill>
                </a:rPr>
                <a:t>DR. ROBERT E. DIXON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330100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rgbClr val="FF6600"/>
            </a:solidFill>
            <a:ln w="19050" cap="rnd" cmpd="sng" algn="ctr">
              <a:solidFill>
                <a:schemeClr val="tx1"/>
              </a:solidFill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dirty="0">
                  <a:solidFill>
                    <a:schemeClr val="bg1"/>
                  </a:solidFill>
                </a:rPr>
                <a:t>Director</a:t>
              </a:r>
              <a:endParaRPr lang="en-US" sz="1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 descr="decorative element">
            <a:extLst>
              <a:ext uri="{FF2B5EF4-FFF2-40B4-BE49-F238E27FC236}">
                <a16:creationId xmlns:a16="http://schemas.microsoft.com/office/drawing/2014/main" id="{1C54223A-2F2C-4434-A30B-92D8CEE93CF0}"/>
              </a:ext>
            </a:extLst>
          </p:cNvPr>
          <p:cNvCxnSpPr>
            <a:cxnSpLocks/>
            <a:endCxn id="5" idx="0"/>
          </p:cNvCxnSpPr>
          <p:nvPr/>
        </p:nvCxnSpPr>
        <p:spPr>
          <a:xfrm rot="10800000" flipV="1">
            <a:off x="1763598" y="2835558"/>
            <a:ext cx="4332402" cy="143432"/>
          </a:xfrm>
          <a:prstGeom prst="bentConnector2">
            <a:avLst/>
          </a:prstGeom>
          <a:ln w="31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 descr="decorative element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3530861" y="2835558"/>
            <a:ext cx="0" cy="143431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 descr="decorative element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240917" y="2835558"/>
            <a:ext cx="0" cy="143431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 descr="decorative element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9" idx="2"/>
            <a:endCxn id="48" idx="0"/>
          </p:cNvCxnSpPr>
          <p:nvPr/>
        </p:nvCxnSpPr>
        <p:spPr>
          <a:xfrm>
            <a:off x="6096000" y="1551880"/>
            <a:ext cx="0" cy="2550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9" idx="2"/>
          </p:cNvCxnSpPr>
          <p:nvPr/>
        </p:nvCxnSpPr>
        <p:spPr>
          <a:xfrm>
            <a:off x="6096000" y="2318353"/>
            <a:ext cx="0" cy="53296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0352539" y="2978989"/>
            <a:ext cx="0" cy="3725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75167" y="2027455"/>
            <a:ext cx="1482437" cy="3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40" idx="0"/>
          </p:cNvCxnSpPr>
          <p:nvPr/>
        </p:nvCxnSpPr>
        <p:spPr>
          <a:xfrm>
            <a:off x="8257604" y="1995469"/>
            <a:ext cx="4833" cy="64719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1" idx="2"/>
          </p:cNvCxnSpPr>
          <p:nvPr/>
        </p:nvCxnSpPr>
        <p:spPr>
          <a:xfrm>
            <a:off x="8280981" y="3187067"/>
            <a:ext cx="6751" cy="16443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7679235" y="4236132"/>
            <a:ext cx="1368000" cy="51271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bg1"/>
                </a:solidFill>
              </a:rPr>
              <a:t>MELISSA MILLER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AS9099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5581420-027B-4CC3-91B9-A4B8D2A8A4AA}"/>
              </a:ext>
            </a:extLst>
          </p:cNvPr>
          <p:cNvSpPr/>
          <p:nvPr/>
        </p:nvSpPr>
        <p:spPr>
          <a:xfrm>
            <a:off x="7679235" y="4640848"/>
            <a:ext cx="1368000" cy="10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bg1"/>
                </a:solidFill>
              </a:rPr>
              <a:t>Grant Acct III</a:t>
            </a:r>
          </a:p>
        </p:txBody>
      </p:sp>
      <p:cxnSp>
        <p:nvCxnSpPr>
          <p:cNvPr id="106" name="Straight Connector 105"/>
          <p:cNvCxnSpPr>
            <a:stCxn id="43" idx="2"/>
          </p:cNvCxnSpPr>
          <p:nvPr/>
        </p:nvCxnSpPr>
        <p:spPr>
          <a:xfrm flipH="1">
            <a:off x="8281354" y="3956381"/>
            <a:ext cx="12757" cy="34663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3" idx="2"/>
            <a:endCxn id="36" idx="0"/>
          </p:cNvCxnSpPr>
          <p:nvPr/>
        </p:nvCxnSpPr>
        <p:spPr>
          <a:xfrm>
            <a:off x="8363235" y="4748848"/>
            <a:ext cx="0" cy="37862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6112956" y="2725818"/>
            <a:ext cx="1420385" cy="0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3467389" y="3735724"/>
            <a:ext cx="6575" cy="13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775167" y="2725818"/>
            <a:ext cx="0" cy="1373947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8257604" y="2027455"/>
            <a:ext cx="2075377" cy="7531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4693AD61-0A3C-4DFF-3641-FFDCF08EE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31235" y="4521346"/>
            <a:ext cx="1364385" cy="575168"/>
            <a:chOff x="9744174" y="4051495"/>
            <a:chExt cx="1387558" cy="4981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4CB4CC-806E-04EF-992C-37C780DD47D9}"/>
                </a:ext>
              </a:extLst>
            </p:cNvPr>
            <p:cNvSpPr/>
            <p:nvPr/>
          </p:nvSpPr>
          <p:spPr>
            <a:xfrm>
              <a:off x="9744174" y="4051495"/>
              <a:ext cx="1368000" cy="47916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VACANT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bg1"/>
                  </a:solidFill>
                </a:rPr>
                <a:t>AS7937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BC49088-77AF-5CFB-BF49-178576B484C9}"/>
                </a:ext>
              </a:extLst>
            </p:cNvPr>
            <p:cNvSpPr/>
            <p:nvPr/>
          </p:nvSpPr>
          <p:spPr>
            <a:xfrm>
              <a:off x="9763732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Grant Acct Specialist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CFA Org Chart as of April 2019.potx" id="{68BA5E91-7220-44C4-B529-878E1B3C9A8F}" vid="{67217C55-D231-4BBD-A70A-C637878E41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EB9B175-93A6-43F3-A360-E65822CA88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A507C5-BBAE-4299-9CDD-39BD1B901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62DC4D-2109-473E-892E-B69ACF833EA0}">
  <ds:schemaRefs>
    <ds:schemaRef ds:uri="71af3243-3dd4-4a8d-8c0d-dd76da1f02a5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GCFA Org Chart as of April 2019</Template>
  <TotalTime>0</TotalTime>
  <Words>107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GCFA 100448  July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2019-08-21T22:16:24Z</dcterms:created>
  <dcterms:modified xsi:type="dcterms:W3CDTF">2023-08-03T14:37:44Z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