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759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89" d="100"/>
          <a:sy n="89" d="100"/>
        </p:scale>
        <p:origin x="775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6164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860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9923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7237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09593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noProof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733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noProof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2995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654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0862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5207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647884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0057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868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930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555456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0600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110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929172-4BF7-429F-BA25-7E9D1A4215EE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92518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60" r:id="rId1"/>
    <p:sldLayoutId id="2147484761" r:id="rId2"/>
    <p:sldLayoutId id="2147484762" r:id="rId3"/>
    <p:sldLayoutId id="2147484763" r:id="rId4"/>
    <p:sldLayoutId id="2147484764" r:id="rId5"/>
    <p:sldLayoutId id="2147484765" r:id="rId6"/>
    <p:sldLayoutId id="2147484766" r:id="rId7"/>
    <p:sldLayoutId id="2147484767" r:id="rId8"/>
    <p:sldLayoutId id="2147484768" r:id="rId9"/>
    <p:sldLayoutId id="2147484769" r:id="rId10"/>
    <p:sldLayoutId id="2147484770" r:id="rId11"/>
    <p:sldLayoutId id="2147484771" r:id="rId12"/>
    <p:sldLayoutId id="2147484772" r:id="rId13"/>
    <p:sldLayoutId id="2147484773" r:id="rId14"/>
    <p:sldLayoutId id="2147484774" r:id="rId15"/>
    <p:sldLayoutId id="2147484775" r:id="rId16"/>
    <p:sldLayoutId id="214748477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138">
            <a:extLst>
              <a:ext uri="{FF2B5EF4-FFF2-40B4-BE49-F238E27FC236}">
                <a16:creationId xmlns:a16="http://schemas.microsoft.com/office/drawing/2014/main" id="{C2D44B0A-E951-4486-9812-BBF899A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4553422" y="6173648"/>
            <a:ext cx="1349409" cy="580754"/>
            <a:chOff x="1078399" y="4650849"/>
            <a:chExt cx="1385985" cy="479160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2547EC1-F8D9-472C-AE9B-A7270627D276}"/>
                </a:ext>
              </a:extLst>
            </p:cNvPr>
            <p:cNvSpPr/>
            <p:nvPr/>
          </p:nvSpPr>
          <p:spPr>
            <a:xfrm>
              <a:off x="1078399" y="4650849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b="1" dirty="0">
                <a:solidFill>
                  <a:schemeClr val="bg1"/>
                </a:solidFill>
              </a:endParaRP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BRYAN GUTIERREZ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AS9280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AE27A7C-3C52-4780-BB11-C860848B3767}"/>
                </a:ext>
              </a:extLst>
            </p:cNvPr>
            <p:cNvSpPr/>
            <p:nvPr/>
          </p:nvSpPr>
          <p:spPr>
            <a:xfrm>
              <a:off x="1096384" y="5010701"/>
              <a:ext cx="1368000" cy="11930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Grant Acct I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FD42DA56-8A2C-408F-A1B9-126E3FEBE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801411" y="4832638"/>
            <a:ext cx="1386733" cy="497472"/>
            <a:chOff x="2810778" y="4650849"/>
            <a:chExt cx="1386733" cy="49747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0926C4F-20DA-4450-AAC4-623D937CA088}"/>
                </a:ext>
              </a:extLst>
            </p:cNvPr>
            <p:cNvSpPr/>
            <p:nvPr/>
          </p:nvSpPr>
          <p:spPr>
            <a:xfrm>
              <a:off x="2810778" y="4650849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KATELYN KLAUS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bg1"/>
                  </a:solidFill>
                </a:rPr>
                <a:t>AS8556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548BA46-41AC-472A-BD9B-F656467E6F9F}"/>
                </a:ext>
              </a:extLst>
            </p:cNvPr>
            <p:cNvSpPr/>
            <p:nvPr/>
          </p:nvSpPr>
          <p:spPr>
            <a:xfrm>
              <a:off x="2829511" y="5040321"/>
              <a:ext cx="1368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Grant Acct II</a:t>
              </a: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A71374E-55F7-44D5-8300-47A43A41D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65341" y="4161688"/>
            <a:ext cx="1386733" cy="479160"/>
            <a:chOff x="7996029" y="4708042"/>
            <a:chExt cx="1386733" cy="47916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F99BE8E-1AC9-4D08-9546-F0B4EBD0FC52}"/>
                </a:ext>
              </a:extLst>
            </p:cNvPr>
            <p:cNvSpPr/>
            <p:nvPr/>
          </p:nvSpPr>
          <p:spPr>
            <a:xfrm>
              <a:off x="7996029" y="4708042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dirty="0">
                  <a:solidFill>
                    <a:schemeClr val="bg1"/>
                  </a:solidFill>
                </a:rPr>
                <a:t>DEBBIE CAWOOD-STOKES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bg1"/>
                  </a:solidFill>
                </a:rPr>
                <a:t>630432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F6D2B6F-F2EC-46FE-ADD0-3D0EED1169A8}"/>
                </a:ext>
              </a:extLst>
            </p:cNvPr>
            <p:cNvSpPr/>
            <p:nvPr/>
          </p:nvSpPr>
          <p:spPr>
            <a:xfrm>
              <a:off x="8014762" y="5040321"/>
              <a:ext cx="1368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noFill/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Sr. Financial Assistant</a:t>
              </a:r>
            </a:p>
          </p:txBody>
        </p:sp>
      </p:grpSp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0" y="84851"/>
            <a:ext cx="12192000" cy="814338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</a:rPr>
              <a:t>GCFA 100448 </a:t>
            </a:r>
            <a:br>
              <a:rPr lang="en-US" sz="28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MARCH 11, 2025</a:t>
            </a:r>
          </a:p>
        </p:txBody>
      </p:sp>
      <p:sp>
        <p:nvSpPr>
          <p:cNvPr id="79" name="Rectangle 78" descr="decorative element">
            <a:extLst>
              <a:ext uri="{FF2B5EF4-FFF2-40B4-BE49-F238E27FC236}">
                <a16:creationId xmlns:a16="http://schemas.microsoft.com/office/drawing/2014/main" id="{BA1E13D3-E68D-46A4-A4EA-68F8BB9B8BDA}"/>
              </a:ext>
            </a:extLst>
          </p:cNvPr>
          <p:cNvSpPr/>
          <p:nvPr/>
        </p:nvSpPr>
        <p:spPr>
          <a:xfrm>
            <a:off x="704347" y="6385235"/>
            <a:ext cx="542435" cy="108000"/>
          </a:xfrm>
          <a:prstGeom prst="rect">
            <a:avLst/>
          </a:prstGeom>
          <a:noFill/>
          <a:ln w="3175">
            <a:noFill/>
          </a:ln>
          <a:effectLst/>
          <a:scene3d>
            <a:camera prst="orthographicFront"/>
            <a:lightRig rig="soft" dir="t"/>
          </a:scene3d>
          <a:sp3d extrusionH="127000" prstMaterial="matte">
            <a:contourClr>
              <a:schemeClr val="tx1">
                <a:lumMod val="50000"/>
                <a:lumOff val="50000"/>
              </a:scheme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0" rIns="5715" bIns="0" numCol="1" spcCol="1270" anchor="ctr" anchorCtr="0">
            <a:noAutofit/>
            <a:flatTx/>
          </a:bodyPr>
          <a:lstStyle/>
          <a:p>
            <a:pPr defTabSz="400050">
              <a:spcBef>
                <a:spcPct val="0"/>
              </a:spcBef>
              <a:spcAft>
                <a:spcPct val="35000"/>
              </a:spcAft>
            </a:pP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80" name="Rectangle 79" descr="decorative element">
            <a:extLst>
              <a:ext uri="{FF2B5EF4-FFF2-40B4-BE49-F238E27FC236}">
                <a16:creationId xmlns:a16="http://schemas.microsoft.com/office/drawing/2014/main" id="{DBD7CA8D-3635-4C1A-A9A1-D1053B519FF7}"/>
              </a:ext>
            </a:extLst>
          </p:cNvPr>
          <p:cNvSpPr/>
          <p:nvPr/>
        </p:nvSpPr>
        <p:spPr>
          <a:xfrm>
            <a:off x="1335533" y="6385235"/>
            <a:ext cx="486599" cy="108000"/>
          </a:xfrm>
          <a:prstGeom prst="rect">
            <a:avLst/>
          </a:prstGeom>
          <a:noFill/>
          <a:ln w="3175">
            <a:noFill/>
          </a:ln>
          <a:effectLst/>
          <a:scene3d>
            <a:camera prst="orthographicFront"/>
            <a:lightRig rig="soft" dir="t"/>
          </a:scene3d>
          <a:sp3d extrusionH="127000" prstMaterial="matte">
            <a:contourClr>
              <a:schemeClr val="tx1">
                <a:lumMod val="50000"/>
                <a:lumOff val="50000"/>
              </a:scheme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0" rIns="5715" bIns="0" numCol="1" spcCol="1270" anchor="ctr" anchorCtr="0">
            <a:noAutofit/>
            <a:flatTx/>
          </a:bodyPr>
          <a:lstStyle/>
          <a:p>
            <a:pPr defTabSz="400050">
              <a:spcBef>
                <a:spcPct val="0"/>
              </a:spcBef>
              <a:spcAft>
                <a:spcPct val="35000"/>
              </a:spcAft>
            </a:pP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81" name="Rectangle 80" descr="decorative element">
            <a:extLst>
              <a:ext uri="{FF2B5EF4-FFF2-40B4-BE49-F238E27FC236}">
                <a16:creationId xmlns:a16="http://schemas.microsoft.com/office/drawing/2014/main" id="{3A779433-1A34-4B86-ADEE-BBB2F01C2FDA}"/>
              </a:ext>
            </a:extLst>
          </p:cNvPr>
          <p:cNvSpPr/>
          <p:nvPr/>
        </p:nvSpPr>
        <p:spPr>
          <a:xfrm>
            <a:off x="1978420" y="6385235"/>
            <a:ext cx="629350" cy="108000"/>
          </a:xfrm>
          <a:prstGeom prst="rect">
            <a:avLst/>
          </a:prstGeom>
          <a:noFill/>
          <a:ln w="3175">
            <a:noFill/>
          </a:ln>
          <a:effectLst/>
          <a:scene3d>
            <a:camera prst="orthographicFront"/>
            <a:lightRig rig="soft" dir="t"/>
          </a:scene3d>
          <a:sp3d extrusionH="127000" prstMaterial="matte">
            <a:contourClr>
              <a:schemeClr val="tx1">
                <a:lumMod val="50000"/>
                <a:lumOff val="50000"/>
              </a:scheme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0" rIns="5715" bIns="0" numCol="1" spcCol="1270" anchor="ctr" anchorCtr="0">
            <a:noAutofit/>
            <a:flatTx/>
          </a:bodyPr>
          <a:lstStyle/>
          <a:p>
            <a:pPr defTabSz="400050">
              <a:spcBef>
                <a:spcPct val="0"/>
              </a:spcBef>
              <a:spcAft>
                <a:spcPct val="35000"/>
              </a:spcAft>
            </a:pPr>
            <a:endParaRPr lang="en-US" sz="700" dirty="0">
              <a:solidFill>
                <a:schemeClr val="tx1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7429" y="3090121"/>
            <a:ext cx="1389332" cy="544407"/>
            <a:chOff x="1077429" y="3090121"/>
            <a:chExt cx="1389332" cy="54440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prstClr val="black"/>
                  </a:solidFill>
                </a:rPr>
                <a:t>ABBY MEDELLIN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dirty="0">
                  <a:solidFill>
                    <a:prstClr val="black"/>
                  </a:solidFill>
                </a:rPr>
                <a:t>AS7126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8761" y="3526528"/>
              <a:ext cx="1368000" cy="10800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anchor="ctr" anchorCtr="0">
              <a:noAutofit/>
              <a:flatTx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>
                  <a:solidFill>
                    <a:schemeClr val="bg1"/>
                  </a:solidFill>
                </a:rPr>
                <a:t>Grant Acct II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7429" y="4051495"/>
            <a:ext cx="1386951" cy="498158"/>
            <a:chOff x="1077429" y="4051495"/>
            <a:chExt cx="1386951" cy="498158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b="1" dirty="0">
                <a:solidFill>
                  <a:schemeClr val="bg1"/>
                </a:solidFill>
              </a:endParaRP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MICAYLA BROWN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639575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096380" y="4441653"/>
              <a:ext cx="1368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Admin Support Specialist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B70B1D5-F5F8-429D-818A-E1CFA491E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810778" y="3090121"/>
            <a:ext cx="1386596" cy="544407"/>
            <a:chOff x="2810778" y="3090121"/>
            <a:chExt cx="1386596" cy="544407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6964EBE-33D8-40BB-B16A-3066802FB416}"/>
                </a:ext>
              </a:extLst>
            </p:cNvPr>
            <p:cNvSpPr/>
            <p:nvPr/>
          </p:nvSpPr>
          <p:spPr>
            <a:xfrm>
              <a:off x="2810778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prstClr val="black"/>
                  </a:solidFill>
                </a:rPr>
                <a:t>KRISTI STEWART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prstClr val="black"/>
                  </a:solidFill>
                </a:rPr>
                <a:t>AS7033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CCA4BC2-1846-46B3-9533-96FEFE089BA1}"/>
                </a:ext>
              </a:extLst>
            </p:cNvPr>
            <p:cNvSpPr/>
            <p:nvPr/>
          </p:nvSpPr>
          <p:spPr>
            <a:xfrm>
              <a:off x="2829374" y="3526528"/>
              <a:ext cx="1368000" cy="10800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Acct IV, Sr. Manager</a:t>
              </a: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91583C73-E927-4193-8569-B83152B72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810778" y="4051495"/>
            <a:ext cx="1386596" cy="498158"/>
            <a:chOff x="2810778" y="4051495"/>
            <a:chExt cx="1386596" cy="498158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2350EF6-B24B-41AA-B3DC-F43A3BC6578A}"/>
                </a:ext>
              </a:extLst>
            </p:cNvPr>
            <p:cNvSpPr/>
            <p:nvPr/>
          </p:nvSpPr>
          <p:spPr>
            <a:xfrm>
              <a:off x="2810778" y="4051495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MAGGIE JOHNSTON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bg1"/>
                  </a:solidFill>
                </a:rPr>
                <a:t>AS8538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CCB8C39-02E6-4BD6-9530-CEB60AE131E0}"/>
                </a:ext>
              </a:extLst>
            </p:cNvPr>
            <p:cNvSpPr/>
            <p:nvPr/>
          </p:nvSpPr>
          <p:spPr>
            <a:xfrm>
              <a:off x="2829374" y="4441653"/>
              <a:ext cx="1368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Grant Acct III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D0C17FD-0081-40EF-A9FD-74C7001B8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44127" y="3090121"/>
            <a:ext cx="1388313" cy="544407"/>
            <a:chOff x="4544127" y="3090121"/>
            <a:chExt cx="1388313" cy="544407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89D3686-F316-4353-8E34-486E47731DEA}"/>
                </a:ext>
              </a:extLst>
            </p:cNvPr>
            <p:cNvSpPr/>
            <p:nvPr/>
          </p:nvSpPr>
          <p:spPr>
            <a:xfrm>
              <a:off x="4544127" y="3090121"/>
              <a:ext cx="1368000" cy="509451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b="1" dirty="0">
                <a:solidFill>
                  <a:schemeClr val="tx1"/>
                </a:solidFill>
              </a:endParaRP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tx1"/>
                  </a:solidFill>
                </a:rPr>
                <a:t>CINDY MARTENS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tx1"/>
                  </a:solidFill>
                </a:rPr>
                <a:t>AS8553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9BC051C-564D-4692-A9F7-7318F9F117E2}"/>
                </a:ext>
              </a:extLst>
            </p:cNvPr>
            <p:cNvSpPr/>
            <p:nvPr/>
          </p:nvSpPr>
          <p:spPr>
            <a:xfrm>
              <a:off x="4564440" y="3526528"/>
              <a:ext cx="1368000" cy="10800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Sr. Grant Manager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6A6D505-4CAD-4827-A8B4-1F7AC0D80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79235" y="5737250"/>
            <a:ext cx="1389615" cy="498157"/>
            <a:chOff x="6277476" y="3090121"/>
            <a:chExt cx="1389615" cy="54440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80BFC0-C377-43B7-B23F-4331CD268525}"/>
                </a:ext>
              </a:extLst>
            </p:cNvPr>
            <p:cNvSpPr/>
            <p:nvPr/>
          </p:nvSpPr>
          <p:spPr>
            <a:xfrm>
              <a:off x="6277476" y="3090121"/>
              <a:ext cx="1368000" cy="509451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tx1"/>
                  </a:solidFill>
                </a:rPr>
                <a:t>Langston Acct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dirty="0">
                  <a:solidFill>
                    <a:schemeClr val="tx1"/>
                  </a:solidFill>
                </a:rPr>
                <a:t>AS8559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9AD1D87-4B90-4FEC-8865-92DD51544D7D}"/>
                </a:ext>
              </a:extLst>
            </p:cNvPr>
            <p:cNvSpPr/>
            <p:nvPr/>
          </p:nvSpPr>
          <p:spPr>
            <a:xfrm>
              <a:off x="6299091" y="3526528"/>
              <a:ext cx="1368000" cy="10800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>
              <a:glow rad="254000">
                <a:schemeClr val="accent6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Grant  Acct II-Langston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E4B64F0C-D8B5-4B34-A22A-D85D0F7D2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78437" y="2642660"/>
            <a:ext cx="1386544" cy="544407"/>
            <a:chOff x="8010825" y="3090121"/>
            <a:chExt cx="1386544" cy="54440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DBD7287-E572-4289-A072-B39B574151C1}"/>
                </a:ext>
              </a:extLst>
            </p:cNvPr>
            <p:cNvSpPr/>
            <p:nvPr/>
          </p:nvSpPr>
          <p:spPr>
            <a:xfrm>
              <a:off x="8010825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tx1"/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tx1"/>
                  </a:solidFill>
                </a:rPr>
                <a:t>ANDREA SHERWOOD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tx1"/>
                  </a:solidFill>
                </a:rPr>
                <a:t>530749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90170B1-F933-4621-B15D-52CA42553300}"/>
                </a:ext>
              </a:extLst>
            </p:cNvPr>
            <p:cNvSpPr/>
            <p:nvPr/>
          </p:nvSpPr>
          <p:spPr>
            <a:xfrm>
              <a:off x="8029369" y="3526528"/>
              <a:ext cx="1368000" cy="10800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>
              <a:glow rad="254000">
                <a:schemeClr val="accent6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5715" numCol="1" spcCol="1270" anchor="ctr" anchorCtr="0">
              <a:noAutofit/>
              <a:flatTx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>
                  <a:solidFill>
                    <a:schemeClr val="bg1"/>
                  </a:solidFill>
                </a:rPr>
                <a:t>Assistant Director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5741A74-6DB1-40BD-9452-1999AAD48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10111" y="3466818"/>
            <a:ext cx="1382390" cy="489563"/>
            <a:chOff x="7997945" y="3922440"/>
            <a:chExt cx="1382390" cy="489563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F9EF12D-D119-41E7-90F8-A9AB35D26DCB}"/>
                </a:ext>
              </a:extLst>
            </p:cNvPr>
            <p:cNvSpPr/>
            <p:nvPr/>
          </p:nvSpPr>
          <p:spPr>
            <a:xfrm>
              <a:off x="8012335" y="3922440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KACI GACHES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bg1"/>
                  </a:solidFill>
                </a:rPr>
                <a:t>AS8557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5581420-027B-4CC3-91B9-A4B8D2A8A4AA}"/>
                </a:ext>
              </a:extLst>
            </p:cNvPr>
            <p:cNvSpPr/>
            <p:nvPr/>
          </p:nvSpPr>
          <p:spPr>
            <a:xfrm>
              <a:off x="7997945" y="4304003"/>
              <a:ext cx="1368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noFill/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Grant Acct III</a:t>
              </a:r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40819124-A8DB-415A-8AA5-9DB14B8A4EFC}"/>
              </a:ext>
            </a:extLst>
          </p:cNvPr>
          <p:cNvSpPr/>
          <p:nvPr/>
        </p:nvSpPr>
        <p:spPr>
          <a:xfrm>
            <a:off x="4608260" y="5621687"/>
            <a:ext cx="1368000" cy="1155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rnd" cmpd="sng" algn="ctr">
            <a:noFill/>
            <a:prstDash val="solid"/>
          </a:ln>
          <a:effectLst/>
          <a:scene3d>
            <a:camera prst="obliqueTopLeft"/>
            <a:lightRig rig="brightRoom" dir="t"/>
          </a:scene3d>
          <a:sp3d extrusionH="88900"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bg1"/>
                </a:solidFill>
              </a:rPr>
              <a:t>Acct II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79F32E5-94F0-43DF-8EB6-84CFB7684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12000" y="1806922"/>
            <a:ext cx="1368000" cy="511431"/>
            <a:chOff x="3733479" y="2003075"/>
            <a:chExt cx="1368000" cy="511431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D3BF366-C6D6-4588-8DC7-E9D4BF741B5D}"/>
                </a:ext>
              </a:extLst>
            </p:cNvPr>
            <p:cNvSpPr/>
            <p:nvPr/>
          </p:nvSpPr>
          <p:spPr>
            <a:xfrm>
              <a:off x="3733479" y="2003075"/>
              <a:ext cx="1368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dirty="0">
                  <a:solidFill>
                    <a:schemeClr val="tx1"/>
                  </a:solidFill>
                </a:rPr>
                <a:t>Lisa M. Faulkner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tx1"/>
                  </a:solidFill>
                </a:rPr>
                <a:t>AS8835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95AFA1E-C54C-4434-8CB7-B301294DBE98}"/>
                </a:ext>
              </a:extLst>
            </p:cNvPr>
            <p:cNvSpPr/>
            <p:nvPr/>
          </p:nvSpPr>
          <p:spPr>
            <a:xfrm>
              <a:off x="3733479" y="2406506"/>
              <a:ext cx="1368000" cy="108000"/>
            </a:xfrm>
            <a:prstGeom prst="rect">
              <a:avLst/>
            </a:prstGeom>
            <a:solidFill>
              <a:srgbClr val="FF6600"/>
            </a:solidFill>
            <a:ln w="1905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700" kern="1200" dirty="0">
                  <a:solidFill>
                    <a:schemeClr val="bg1"/>
                  </a:solidFill>
                </a:rPr>
                <a:t> </a:t>
              </a:r>
              <a:r>
                <a:rPr lang="en-US" sz="900" kern="1200" dirty="0">
                  <a:solidFill>
                    <a:schemeClr val="bg1"/>
                  </a:solidFill>
                </a:rPr>
                <a:t>Associate Director</a:t>
              </a:r>
            </a:p>
          </p:txBody>
        </p:sp>
      </p:grpSp>
      <p:cxnSp>
        <p:nvCxnSpPr>
          <p:cNvPr id="3" name="Straight Connector 2" descr="decorative element">
            <a:extLst>
              <a:ext uri="{FF2B5EF4-FFF2-40B4-BE49-F238E27FC236}">
                <a16:creationId xmlns:a16="http://schemas.microsoft.com/office/drawing/2014/main" id="{68933B52-AACC-4940-ABC7-FC6FC0BD52F4}"/>
              </a:ext>
            </a:extLst>
          </p:cNvPr>
          <p:cNvCxnSpPr/>
          <p:nvPr/>
        </p:nvCxnSpPr>
        <p:spPr>
          <a:xfrm>
            <a:off x="1763598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 descr="decorative element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/>
          <p:nvPr/>
        </p:nvCxnSpPr>
        <p:spPr>
          <a:xfrm>
            <a:off x="3496536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 descr="decorative element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/>
          <p:nvPr/>
        </p:nvCxnSpPr>
        <p:spPr>
          <a:xfrm>
            <a:off x="5229474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 descr="decorative element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/>
          <p:nvPr/>
        </p:nvCxnSpPr>
        <p:spPr>
          <a:xfrm>
            <a:off x="6962412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 descr="decorative element">
            <a:extLst>
              <a:ext uri="{FF2B5EF4-FFF2-40B4-BE49-F238E27FC236}">
                <a16:creationId xmlns:a16="http://schemas.microsoft.com/office/drawing/2014/main" id="{499176F8-BEEF-4A37-97C9-A7E8592211E9}"/>
              </a:ext>
            </a:extLst>
          </p:cNvPr>
          <p:cNvCxnSpPr/>
          <p:nvPr/>
        </p:nvCxnSpPr>
        <p:spPr>
          <a:xfrm>
            <a:off x="869535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 descr="decorative element">
            <a:extLst>
              <a:ext uri="{FF2B5EF4-FFF2-40B4-BE49-F238E27FC236}">
                <a16:creationId xmlns:a16="http://schemas.microsoft.com/office/drawing/2014/main" id="{E0A5E395-38A3-4ED8-A1C1-7892BF5B1BE1}"/>
              </a:ext>
            </a:extLst>
          </p:cNvPr>
          <p:cNvCxnSpPr/>
          <p:nvPr/>
        </p:nvCxnSpPr>
        <p:spPr>
          <a:xfrm>
            <a:off x="1042829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 descr="decorative element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1706391" y="297899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FA215D57-115E-4EA6-82EB-CB2CD22D4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16000" y="1040449"/>
            <a:ext cx="2160000" cy="511431"/>
            <a:chOff x="5016000" y="1040449"/>
            <a:chExt cx="2160000" cy="51143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2543CF-3BD4-40B0-BB18-006DCC4331CA}"/>
                </a:ext>
              </a:extLst>
            </p:cNvPr>
            <p:cNvSpPr/>
            <p:nvPr/>
          </p:nvSpPr>
          <p:spPr>
            <a:xfrm>
              <a:off x="5016000" y="1040449"/>
              <a:ext cx="2160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tx1"/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dirty="0">
                  <a:solidFill>
                    <a:schemeClr val="tx1"/>
                  </a:solidFill>
                </a:rPr>
                <a:t>Lisa M. Faulkner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chemeClr val="tx1"/>
                  </a:solidFill>
                </a:rPr>
                <a:t>330100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B9E0DDC-7979-4C1E-B741-9FACE317EF1B}"/>
                </a:ext>
              </a:extLst>
            </p:cNvPr>
            <p:cNvSpPr/>
            <p:nvPr/>
          </p:nvSpPr>
          <p:spPr>
            <a:xfrm>
              <a:off x="5016000" y="1443880"/>
              <a:ext cx="2160000" cy="108000"/>
            </a:xfrm>
            <a:prstGeom prst="rect">
              <a:avLst/>
            </a:prstGeom>
            <a:solidFill>
              <a:srgbClr val="FF6600"/>
            </a:solidFill>
            <a:ln w="19050" cap="rnd" cmpd="sng" algn="ctr">
              <a:solidFill>
                <a:schemeClr val="tx1"/>
              </a:solidFill>
              <a:prstDash val="solid"/>
            </a:ln>
            <a:effectLst>
              <a:glow rad="254000">
                <a:schemeClr val="accent2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100" dirty="0" err="1">
                  <a:solidFill>
                    <a:schemeClr val="bg1"/>
                  </a:solidFill>
                </a:rPr>
                <a:t>Intermim</a:t>
              </a:r>
              <a:r>
                <a:rPr lang="en-US" sz="1100" dirty="0">
                  <a:solidFill>
                    <a:schemeClr val="bg1"/>
                  </a:solidFill>
                </a:rPr>
                <a:t> Director</a:t>
              </a:r>
              <a:endParaRPr lang="en-US" sz="11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95" name="Oval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3020" y="1549900"/>
            <a:ext cx="85961" cy="85961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or: Elbow 6" descr="decorative element">
            <a:extLst>
              <a:ext uri="{FF2B5EF4-FFF2-40B4-BE49-F238E27FC236}">
                <a16:creationId xmlns:a16="http://schemas.microsoft.com/office/drawing/2014/main" id="{1C54223A-2F2C-4434-A30B-92D8CEE93CF0}"/>
              </a:ext>
            </a:extLst>
          </p:cNvPr>
          <p:cNvCxnSpPr>
            <a:cxnSpLocks/>
            <a:endCxn id="5" idx="0"/>
          </p:cNvCxnSpPr>
          <p:nvPr/>
        </p:nvCxnSpPr>
        <p:spPr>
          <a:xfrm rot="10800000" flipV="1">
            <a:off x="1763598" y="2835558"/>
            <a:ext cx="4332402" cy="143432"/>
          </a:xfrm>
          <a:prstGeom prst="bentConnector2">
            <a:avLst/>
          </a:prstGeom>
          <a:ln w="31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 descr="decorative element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530861" y="2835558"/>
            <a:ext cx="0" cy="143431"/>
          </a:xfrm>
          <a:prstGeom prst="line">
            <a:avLst/>
          </a:prstGeom>
          <a:ln w="31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 descr="decorative element">
            <a:extLst>
              <a:ext uri="{FF2B5EF4-FFF2-40B4-BE49-F238E27FC236}">
                <a16:creationId xmlns:a16="http://schemas.microsoft.com/office/drawing/2014/main" id="{98000C8A-C564-4106-9005-252681A7FDFB}"/>
              </a:ext>
            </a:extLst>
          </p:cNvPr>
          <p:cNvCxnSpPr>
            <a:cxnSpLocks/>
          </p:cNvCxnSpPr>
          <p:nvPr/>
        </p:nvCxnSpPr>
        <p:spPr>
          <a:xfrm>
            <a:off x="5240917" y="2835558"/>
            <a:ext cx="0" cy="143431"/>
          </a:xfrm>
          <a:prstGeom prst="line">
            <a:avLst/>
          </a:prstGeom>
          <a:ln w="31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 descr="decorative element">
            <a:extLst>
              <a:ext uri="{FF2B5EF4-FFF2-40B4-BE49-F238E27FC236}">
                <a16:creationId xmlns:a16="http://schemas.microsoft.com/office/drawing/2014/main" id="{E8574014-9F7A-4AC9-82C3-EE7EF06CAFFE}"/>
              </a:ext>
            </a:extLst>
          </p:cNvPr>
          <p:cNvCxnSpPr>
            <a:cxnSpLocks/>
          </p:cNvCxnSpPr>
          <p:nvPr/>
        </p:nvCxnSpPr>
        <p:spPr>
          <a:xfrm flipH="1">
            <a:off x="5101479" y="2257800"/>
            <a:ext cx="99452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9" idx="2"/>
            <a:endCxn id="48" idx="0"/>
          </p:cNvCxnSpPr>
          <p:nvPr/>
        </p:nvCxnSpPr>
        <p:spPr>
          <a:xfrm>
            <a:off x="6096000" y="1551880"/>
            <a:ext cx="0" cy="25504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9" idx="2"/>
          </p:cNvCxnSpPr>
          <p:nvPr/>
        </p:nvCxnSpPr>
        <p:spPr>
          <a:xfrm>
            <a:off x="6096000" y="2318353"/>
            <a:ext cx="0" cy="53296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775167" y="2027455"/>
            <a:ext cx="1482437" cy="36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40" idx="0"/>
          </p:cNvCxnSpPr>
          <p:nvPr/>
        </p:nvCxnSpPr>
        <p:spPr>
          <a:xfrm>
            <a:off x="8257604" y="1995469"/>
            <a:ext cx="4833" cy="64719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1" idx="2"/>
          </p:cNvCxnSpPr>
          <p:nvPr/>
        </p:nvCxnSpPr>
        <p:spPr>
          <a:xfrm>
            <a:off x="8280981" y="3187067"/>
            <a:ext cx="6751" cy="16443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9BC14A2-DB10-4691-83A0-958F175A562C}"/>
              </a:ext>
            </a:extLst>
          </p:cNvPr>
          <p:cNvSpPr/>
          <p:nvPr/>
        </p:nvSpPr>
        <p:spPr>
          <a:xfrm>
            <a:off x="7679235" y="4236132"/>
            <a:ext cx="1368000" cy="512716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1"/>
                </a:solidFill>
              </a:rPr>
              <a:t>MELISSA MILLER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bg1"/>
                </a:solidFill>
              </a:rPr>
              <a:t>AS8558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5581420-027B-4CC3-91B9-A4B8D2A8A4AA}"/>
              </a:ext>
            </a:extLst>
          </p:cNvPr>
          <p:cNvSpPr/>
          <p:nvPr/>
        </p:nvSpPr>
        <p:spPr>
          <a:xfrm>
            <a:off x="7679235" y="4640848"/>
            <a:ext cx="1368000" cy="10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rnd" cmpd="sng" algn="ctr">
            <a:noFill/>
            <a:prstDash val="solid"/>
          </a:ln>
          <a:effectLst/>
          <a:scene3d>
            <a:camera prst="obliqueTopLeft"/>
            <a:lightRig rig="brightRoom" dir="t"/>
          </a:scene3d>
          <a:sp3d extrusionH="88900"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bg1"/>
                </a:solidFill>
              </a:rPr>
              <a:t>Grant Acct III</a:t>
            </a:r>
          </a:p>
        </p:txBody>
      </p:sp>
      <p:cxnSp>
        <p:nvCxnSpPr>
          <p:cNvPr id="106" name="Straight Connector 105"/>
          <p:cNvCxnSpPr>
            <a:stCxn id="43" idx="2"/>
          </p:cNvCxnSpPr>
          <p:nvPr/>
        </p:nvCxnSpPr>
        <p:spPr>
          <a:xfrm flipH="1">
            <a:off x="8281354" y="3956381"/>
            <a:ext cx="12757" cy="34663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13" idx="2"/>
            <a:endCxn id="36" idx="0"/>
          </p:cNvCxnSpPr>
          <p:nvPr/>
        </p:nvCxnSpPr>
        <p:spPr>
          <a:xfrm>
            <a:off x="8363235" y="4748848"/>
            <a:ext cx="0" cy="98840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6112956" y="2725818"/>
            <a:ext cx="1420385" cy="0"/>
          </a:xfrm>
          <a:prstGeom prst="line">
            <a:avLst/>
          </a:prstGeom>
          <a:ln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3467389" y="3735724"/>
            <a:ext cx="6575" cy="13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6775167" y="2725818"/>
            <a:ext cx="0" cy="1373947"/>
          </a:xfrm>
          <a:prstGeom prst="line">
            <a:avLst/>
          </a:prstGeom>
          <a:ln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4693AD61-0A3C-4DFF-3641-FFDCF08EE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600452" y="4074467"/>
            <a:ext cx="1364385" cy="575168"/>
            <a:chOff x="9744174" y="4051495"/>
            <a:chExt cx="1387558" cy="49815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34CB4CC-806E-04EF-992C-37C780DD47D9}"/>
                </a:ext>
              </a:extLst>
            </p:cNvPr>
            <p:cNvSpPr/>
            <p:nvPr/>
          </p:nvSpPr>
          <p:spPr>
            <a:xfrm>
              <a:off x="9744174" y="4051495"/>
              <a:ext cx="1368000" cy="479160"/>
            </a:xfrm>
            <a:prstGeom prst="rect">
              <a:avLst/>
            </a:prstGeom>
            <a:solidFill>
              <a:srgbClr val="FF6600"/>
            </a:solidFill>
            <a:ln>
              <a:solidFill>
                <a:schemeClr val="tx1"/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0" rIns="72000" bIns="108000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b="1" dirty="0">
                <a:solidFill>
                  <a:schemeClr val="bg1"/>
                </a:solidFill>
              </a:endParaRP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TOREY WIDENER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bg1"/>
                  </a:solidFill>
                </a:rPr>
                <a:t>AS7937</a:t>
              </a:r>
            </a:p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C49088-77AF-5CFB-BF49-178576B484C9}"/>
                </a:ext>
              </a:extLst>
            </p:cNvPr>
            <p:cNvSpPr/>
            <p:nvPr/>
          </p:nvSpPr>
          <p:spPr>
            <a:xfrm>
              <a:off x="9763732" y="4441653"/>
              <a:ext cx="1368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cap="rnd" cmpd="sng" algn="ctr">
              <a:noFill/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</a:rPr>
                <a:t>Grant Acct Specialist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92A9A488-2DC8-018B-E974-C45169A847A7}"/>
              </a:ext>
            </a:extLst>
          </p:cNvPr>
          <p:cNvSpPr/>
          <p:nvPr/>
        </p:nvSpPr>
        <p:spPr>
          <a:xfrm>
            <a:off x="4608260" y="5108971"/>
            <a:ext cx="1368000" cy="512716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>
              <a:solidFill>
                <a:schemeClr val="bg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1"/>
                </a:solidFill>
              </a:rPr>
              <a:t>CAROLINE PRICE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1"/>
                </a:solidFill>
              </a:rPr>
              <a:t>AS7566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0FC8FE-790A-22FE-E24B-97E803C38D47}"/>
              </a:ext>
            </a:extLst>
          </p:cNvPr>
          <p:cNvSpPr/>
          <p:nvPr/>
        </p:nvSpPr>
        <p:spPr>
          <a:xfrm>
            <a:off x="7679235" y="4944783"/>
            <a:ext cx="1368000" cy="512716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>
              <a:solidFill>
                <a:schemeClr val="bg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1"/>
                </a:solidFill>
              </a:rPr>
              <a:t>GEOFF SITES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1"/>
                </a:solidFill>
              </a:rPr>
              <a:t>AS8552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94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FA Org Chart as of April 2019.potx" id="{68BA5E91-7220-44C4-B529-878E1B3C9A8F}" vid="{67217C55-D231-4BBD-A70A-C637878E41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A507C5-BBAE-4299-9CDD-39BD1B9016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62DC4D-2109-473E-892E-B69ACF833EA0}">
  <ds:schemaRefs>
    <ds:schemaRef ds:uri="71af3243-3dd4-4a8d-8c0d-dd76da1f02a5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16c05727-aa75-4e4a-9b5f-8a80a116589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EB9B175-93A6-43F3-A360-E65822CA88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GCFA Org Chart as of April 2019</Template>
  <TotalTime>0</TotalTime>
  <Words>112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GCFA 100448  MARCH 11,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2019-08-21T22:16:24Z</dcterms:created>
  <dcterms:modified xsi:type="dcterms:W3CDTF">2025-10-21T17:03:36Z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