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19" r:id="rId2"/>
    <p:sldId id="257" r:id="rId3"/>
    <p:sldId id="282" r:id="rId4"/>
    <p:sldId id="283" r:id="rId5"/>
    <p:sldId id="284" r:id="rId6"/>
    <p:sldId id="285" r:id="rId7"/>
    <p:sldId id="297" r:id="rId8"/>
    <p:sldId id="294" r:id="rId9"/>
    <p:sldId id="290" r:id="rId10"/>
    <p:sldId id="322" r:id="rId11"/>
    <p:sldId id="309" r:id="rId12"/>
    <p:sldId id="323" r:id="rId13"/>
    <p:sldId id="298" r:id="rId14"/>
    <p:sldId id="293" r:id="rId15"/>
    <p:sldId id="289" r:id="rId16"/>
    <p:sldId id="307" r:id="rId17"/>
    <p:sldId id="300" r:id="rId18"/>
    <p:sldId id="321" r:id="rId19"/>
    <p:sldId id="314" r:id="rId20"/>
    <p:sldId id="318" r:id="rId21"/>
    <p:sldId id="315" r:id="rId22"/>
    <p:sldId id="324" r:id="rId23"/>
    <p:sldId id="316" r:id="rId24"/>
    <p:sldId id="329" r:id="rId25"/>
    <p:sldId id="330" r:id="rId26"/>
    <p:sldId id="331" r:id="rId27"/>
    <p:sldId id="317" r:id="rId28"/>
    <p:sldId id="327" r:id="rId29"/>
    <p:sldId id="279" r:id="rId30"/>
    <p:sldId id="312" r:id="rId31"/>
    <p:sldId id="328"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oper, Beckie" initials="CB" lastIdx="5" clrIdx="0">
    <p:extLst>
      <p:ext uri="{19B8F6BF-5375-455C-9EA6-DF929625EA0E}">
        <p15:presenceInfo xmlns:p15="http://schemas.microsoft.com/office/powerpoint/2012/main" userId="S::beckie.cooper@okstate.edu::d5c1a0b1-321e-4536-ac61-26c837c6d4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0" autoAdjust="0"/>
  </p:normalViewPr>
  <p:slideViewPr>
    <p:cSldViewPr snapToGrid="0">
      <p:cViewPr varScale="1">
        <p:scale>
          <a:sx n="111" d="100"/>
          <a:sy n="111" d="100"/>
        </p:scale>
        <p:origin x="4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67EA61E3-30B8-422A-983C-20C0B2A2766F}" type="datetimeFigureOut">
              <a:rPr lang="en-US" smtClean="0"/>
              <a:t>2/25/2026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1A8F11A-B4D1-4D73-9E1D-2D8BAF980DB8}" type="slidenum">
              <a:rPr lang="en-US" smtClean="0"/>
              <a:t>‹#›</a:t>
            </a:fld>
            <a:endParaRPr lang="en-US"/>
          </a:p>
        </p:txBody>
      </p:sp>
    </p:spTree>
    <p:extLst>
      <p:ext uri="{BB962C8B-B14F-4D97-AF65-F5344CB8AC3E}">
        <p14:creationId xmlns:p14="http://schemas.microsoft.com/office/powerpoint/2010/main" val="3146688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E845BDA5-86C8-4A00-85F7-3AFBC8ED1BF8}" type="datetimeFigureOut">
              <a:rPr lang="en-US" smtClean="0"/>
              <a:t>2/25/2026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AC966E-EA18-41E1-BF66-7D21AE5C8876}" type="slidenum">
              <a:rPr lang="en-US" smtClean="0"/>
              <a:t>‹#›</a:t>
            </a:fld>
            <a:endParaRPr lang="en-US" dirty="0"/>
          </a:p>
        </p:txBody>
      </p:sp>
    </p:spTree>
    <p:extLst>
      <p:ext uri="{BB962C8B-B14F-4D97-AF65-F5344CB8AC3E}">
        <p14:creationId xmlns:p14="http://schemas.microsoft.com/office/powerpoint/2010/main" val="260493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C966E-EA18-41E1-BF66-7D21AE5C8876}" type="slidenum">
              <a:rPr lang="en-US" smtClean="0"/>
              <a:t>1</a:t>
            </a:fld>
            <a:endParaRPr lang="en-US" dirty="0"/>
          </a:p>
        </p:txBody>
      </p:sp>
    </p:spTree>
    <p:extLst>
      <p:ext uri="{BB962C8B-B14F-4D97-AF65-F5344CB8AC3E}">
        <p14:creationId xmlns:p14="http://schemas.microsoft.com/office/powerpoint/2010/main" val="30595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C966E-EA18-41E1-BF66-7D21AE5C8876}" type="slidenum">
              <a:rPr lang="en-US" smtClean="0"/>
              <a:t>19</a:t>
            </a:fld>
            <a:endParaRPr lang="en-US"/>
          </a:p>
        </p:txBody>
      </p:sp>
    </p:spTree>
    <p:extLst>
      <p:ext uri="{BB962C8B-B14F-4D97-AF65-F5344CB8AC3E}">
        <p14:creationId xmlns:p14="http://schemas.microsoft.com/office/powerpoint/2010/main" val="162696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C966E-EA18-41E1-BF66-7D21AE5C8876}" type="slidenum">
              <a:rPr lang="en-US" smtClean="0"/>
              <a:t>20</a:t>
            </a:fld>
            <a:endParaRPr lang="en-US"/>
          </a:p>
        </p:txBody>
      </p:sp>
    </p:spTree>
    <p:extLst>
      <p:ext uri="{BB962C8B-B14F-4D97-AF65-F5344CB8AC3E}">
        <p14:creationId xmlns:p14="http://schemas.microsoft.com/office/powerpoint/2010/main" val="152880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598983-3A53-4CEA-A987-43E288274169}" type="datetime1">
              <a:rPr lang="en-US" smtClean="0"/>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141005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469C0-C1B3-4723-BE25-2BA6BD107451}" type="datetime1">
              <a:rPr lang="en-US" smtClean="0"/>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403865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F8A85-96E3-4412-9D3E-8E9A3CEBB760}" type="datetime1">
              <a:rPr lang="en-US" smtClean="0"/>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297979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0F5602-8101-4223-9EBF-E6CEDB3330E2}" type="datetime1">
              <a:rPr lang="en-US" smtClean="0"/>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173860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A049AC-B456-44E5-A755-D44049CCD5D3}" type="datetime1">
              <a:rPr lang="en-US" smtClean="0"/>
              <a:t>2/25/2026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122336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082953-6CA9-423B-A5D9-3FDF26621B5E}" type="datetime1">
              <a:rPr lang="en-US" smtClean="0"/>
              <a:t>2/25/2026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190120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0E6181-FCEA-4DBB-9885-ED95A09B8D4D}" type="datetime1">
              <a:rPr lang="en-US" smtClean="0"/>
              <a:t>2/25/2026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26614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1D72AB-D4BC-427A-98DB-BD230F435A5F}" type="datetime1">
              <a:rPr lang="en-US" smtClean="0"/>
              <a:t>2/25/2026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74209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37A89-DA4D-47CB-8118-F73B09B7F70A}" type="datetime1">
              <a:rPr lang="en-US" smtClean="0"/>
              <a:t>2/25/2026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2111579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A3D0A6-6186-470D-ACFE-06FC4D9424A4}" type="datetime1">
              <a:rPr lang="en-US" smtClean="0"/>
              <a:t>2/25/2026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280677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97275F-604B-4439-AF3B-C2725335E3A7}" type="datetime1">
              <a:rPr lang="en-US" smtClean="0"/>
              <a:t>2/25/2026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067928-364C-448D-8732-D638C65C8496}" type="slidenum">
              <a:rPr lang="en-US" smtClean="0"/>
              <a:t>‹#›</a:t>
            </a:fld>
            <a:endParaRPr lang="en-US" dirty="0"/>
          </a:p>
        </p:txBody>
      </p:sp>
    </p:spTree>
    <p:extLst>
      <p:ext uri="{BB962C8B-B14F-4D97-AF65-F5344CB8AC3E}">
        <p14:creationId xmlns:p14="http://schemas.microsoft.com/office/powerpoint/2010/main" val="226441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B5D1E-F8AE-4593-8106-E30FBD17282B}" type="datetime1">
              <a:rPr lang="en-US" smtClean="0"/>
              <a:t>2/25/2026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67928-364C-448D-8732-D638C65C8496}" type="slidenum">
              <a:rPr lang="en-US" smtClean="0"/>
              <a:t>‹#›</a:t>
            </a:fld>
            <a:endParaRPr lang="en-US" dirty="0"/>
          </a:p>
        </p:txBody>
      </p:sp>
    </p:spTree>
    <p:extLst>
      <p:ext uri="{BB962C8B-B14F-4D97-AF65-F5344CB8AC3E}">
        <p14:creationId xmlns:p14="http://schemas.microsoft.com/office/powerpoint/2010/main" val="3603979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1160ED-A68A-4741-82BD-C488F6A1373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0" y="612395"/>
            <a:ext cx="8052318" cy="2199534"/>
          </a:xfrm>
        </p:spPr>
        <p:txBody>
          <a:bodyPr>
            <a:normAutofit/>
          </a:bodyPr>
          <a:lstStyle/>
          <a:p>
            <a:r>
              <a:rPr lang="en-US" sz="5400" b="1" dirty="0">
                <a:latin typeface="Georgia" panose="02040502050405020303" pitchFamily="18" charset="0"/>
                <a:cs typeface="Arial" panose="020B0604020202020204" pitchFamily="34" charset="0"/>
              </a:rPr>
              <a:t>Budget Cycle Entry </a:t>
            </a:r>
            <a:br>
              <a:rPr lang="en-US" sz="5400" b="1" dirty="0">
                <a:latin typeface="Georgia" panose="02040502050405020303" pitchFamily="18" charset="0"/>
                <a:cs typeface="Arial" panose="020B0604020202020204" pitchFamily="34" charset="0"/>
              </a:rPr>
            </a:br>
            <a:r>
              <a:rPr lang="en-US" sz="5400" b="1" dirty="0">
                <a:latin typeface="Georgia" panose="02040502050405020303" pitchFamily="18" charset="0"/>
                <a:cs typeface="Arial" panose="020B0604020202020204" pitchFamily="34" charset="0"/>
              </a:rPr>
              <a:t>In Salary Planner</a:t>
            </a:r>
          </a:p>
        </p:txBody>
      </p:sp>
      <p:sp>
        <p:nvSpPr>
          <p:cNvPr id="3" name="Subtitle 2"/>
          <p:cNvSpPr>
            <a:spLocks noGrp="1"/>
          </p:cNvSpPr>
          <p:nvPr>
            <p:ph type="subTitle" idx="1"/>
          </p:nvPr>
        </p:nvSpPr>
        <p:spPr>
          <a:xfrm>
            <a:off x="786882" y="4342150"/>
            <a:ext cx="5716555" cy="892324"/>
          </a:xfrm>
        </p:spPr>
        <p:txBody>
          <a:bodyPr>
            <a:normAutofit fontScale="92500"/>
          </a:bodyPr>
          <a:lstStyle/>
          <a:p>
            <a:r>
              <a:rPr lang="en-US" sz="4400" b="1" dirty="0">
                <a:latin typeface="Georgia" panose="02040502050405020303" pitchFamily="18" charset="0"/>
                <a:cs typeface="Arial" panose="020B0604020202020204" pitchFamily="34" charset="0"/>
              </a:rPr>
              <a:t>Self Service Banner</a:t>
            </a:r>
          </a:p>
          <a:p>
            <a:endParaRPr lang="en-US" dirty="0"/>
          </a:p>
        </p:txBody>
      </p:sp>
      <p:sp>
        <p:nvSpPr>
          <p:cNvPr id="6" name="Rectangle 5"/>
          <p:cNvSpPr/>
          <p:nvPr/>
        </p:nvSpPr>
        <p:spPr>
          <a:xfrm>
            <a:off x="111967" y="74644"/>
            <a:ext cx="12008498" cy="6690049"/>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D67BD2C8-0303-4668-B266-027A94B4C6A5}"/>
              </a:ext>
            </a:extLst>
          </p:cNvPr>
          <p:cNvCxnSpPr/>
          <p:nvPr/>
        </p:nvCxnSpPr>
        <p:spPr>
          <a:xfrm>
            <a:off x="961053" y="43421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CD5EF5-2672-472B-8589-DAADA1A737B8}"/>
              </a:ext>
            </a:extLst>
          </p:cNvPr>
          <p:cNvCxnSpPr>
            <a:cxnSpLocks/>
          </p:cNvCxnSpPr>
          <p:nvPr/>
        </p:nvCxnSpPr>
        <p:spPr>
          <a:xfrm>
            <a:off x="877078" y="3788229"/>
            <a:ext cx="5887616" cy="0"/>
          </a:xfrm>
          <a:prstGeom prst="line">
            <a:avLst/>
          </a:prstGeom>
          <a:ln w="57150">
            <a:solidFill>
              <a:srgbClr val="FF6600"/>
            </a:solidFill>
            <a:prstDash val="sysDot"/>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99098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23" y="553742"/>
            <a:ext cx="11498503" cy="1270708"/>
          </a:xfrm>
        </p:spPr>
        <p:txBody>
          <a:bodyPr>
            <a:normAutofit/>
          </a:bodyPr>
          <a:lstStyle/>
          <a:p>
            <a:br>
              <a:rPr lang="en-US" sz="800" b="1" dirty="0"/>
            </a:br>
            <a:endParaRPr lang="en-US" sz="2000" dirty="0"/>
          </a:p>
        </p:txBody>
      </p:sp>
      <p:sp>
        <p:nvSpPr>
          <p:cNvPr id="23" name="Rectangle 22"/>
          <p:cNvSpPr/>
          <p:nvPr/>
        </p:nvSpPr>
        <p:spPr>
          <a:xfrm>
            <a:off x="242468" y="200884"/>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CA5D145-3FC8-9A8B-4606-AECE8F6D147D}"/>
              </a:ext>
            </a:extLst>
          </p:cNvPr>
          <p:cNvSpPr txBox="1"/>
          <p:nvPr/>
        </p:nvSpPr>
        <p:spPr>
          <a:xfrm>
            <a:off x="472545" y="457200"/>
            <a:ext cx="10889722" cy="1323439"/>
          </a:xfrm>
          <a:prstGeom prst="rect">
            <a:avLst/>
          </a:prstGeom>
          <a:noFill/>
        </p:spPr>
        <p:txBody>
          <a:bodyPr wrap="square" rtlCol="0">
            <a:spAutoFit/>
          </a:bodyPr>
          <a:lstStyle/>
          <a:p>
            <a:r>
              <a:rPr lang="en-US" sz="2000" dirty="0"/>
              <a:t>You will be starting with the Proposed Budget matching the </a:t>
            </a:r>
            <a:r>
              <a:rPr lang="en-US" sz="2000" i="1" dirty="0"/>
              <a:t>Estimated Fiscal Year Budget</a:t>
            </a:r>
            <a:r>
              <a:rPr lang="en-US" sz="2000" dirty="0"/>
              <a:t>.  The Proposed Budget you see for the position will be the same as the employee’s annual salary…this includes the primary job and any additives.  If the position is vacant, you will be starting with a zero budget for that position.</a:t>
            </a:r>
          </a:p>
        </p:txBody>
      </p:sp>
      <p:sp>
        <p:nvSpPr>
          <p:cNvPr id="15" name="TextBox 14">
            <a:extLst>
              <a:ext uri="{FF2B5EF4-FFF2-40B4-BE49-F238E27FC236}">
                <a16:creationId xmlns:a16="http://schemas.microsoft.com/office/drawing/2014/main" id="{4198C7DC-BAEC-0CA8-4A50-915C04C28935}"/>
              </a:ext>
            </a:extLst>
          </p:cNvPr>
          <p:cNvSpPr txBox="1"/>
          <p:nvPr/>
        </p:nvSpPr>
        <p:spPr>
          <a:xfrm>
            <a:off x="9627840" y="4712220"/>
            <a:ext cx="2022293" cy="738664"/>
          </a:xfrm>
          <a:prstGeom prst="rect">
            <a:avLst/>
          </a:prstGeom>
          <a:noFill/>
        </p:spPr>
        <p:txBody>
          <a:bodyPr wrap="square" rtlCol="0">
            <a:spAutoFit/>
          </a:bodyPr>
          <a:lstStyle/>
          <a:p>
            <a:r>
              <a:rPr lang="en-US" sz="1400" dirty="0"/>
              <a:t>This position is vacant, so you will start with a Proposed Budget of zero.</a:t>
            </a:r>
          </a:p>
        </p:txBody>
      </p:sp>
      <p:pic>
        <p:nvPicPr>
          <p:cNvPr id="9" name="Picture 8">
            <a:extLst>
              <a:ext uri="{FF2B5EF4-FFF2-40B4-BE49-F238E27FC236}">
                <a16:creationId xmlns:a16="http://schemas.microsoft.com/office/drawing/2014/main" id="{0CE0E03D-FA95-3B6B-D88F-F60F6291D9EB}"/>
              </a:ext>
            </a:extLst>
          </p:cNvPr>
          <p:cNvPicPr>
            <a:picLocks noChangeAspect="1"/>
          </p:cNvPicPr>
          <p:nvPr/>
        </p:nvPicPr>
        <p:blipFill>
          <a:blip r:embed="rId2"/>
          <a:stretch>
            <a:fillRect/>
          </a:stretch>
        </p:blipFill>
        <p:spPr>
          <a:xfrm>
            <a:off x="472545" y="2101989"/>
            <a:ext cx="8893399" cy="4136648"/>
          </a:xfrm>
          <a:prstGeom prst="rect">
            <a:avLst/>
          </a:prstGeom>
        </p:spPr>
      </p:pic>
      <p:sp>
        <p:nvSpPr>
          <p:cNvPr id="11" name="Right Arrow 7">
            <a:extLst>
              <a:ext uri="{FF2B5EF4-FFF2-40B4-BE49-F238E27FC236}">
                <a16:creationId xmlns:a16="http://schemas.microsoft.com/office/drawing/2014/main" id="{C70F3286-E350-0BDB-F987-727E7590D1D1}"/>
              </a:ext>
            </a:extLst>
          </p:cNvPr>
          <p:cNvSpPr/>
          <p:nvPr/>
        </p:nvSpPr>
        <p:spPr>
          <a:xfrm rot="5400000">
            <a:off x="7823900" y="2060475"/>
            <a:ext cx="393703" cy="285427"/>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7">
            <a:extLst>
              <a:ext uri="{FF2B5EF4-FFF2-40B4-BE49-F238E27FC236}">
                <a16:creationId xmlns:a16="http://schemas.microsoft.com/office/drawing/2014/main" id="{82FE4BBE-A1F6-D646-E6D4-A0CD07197CAB}"/>
              </a:ext>
            </a:extLst>
          </p:cNvPr>
          <p:cNvSpPr/>
          <p:nvPr/>
        </p:nvSpPr>
        <p:spPr>
          <a:xfrm rot="5400000">
            <a:off x="5690300" y="2060475"/>
            <a:ext cx="393701" cy="285426"/>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Arrow 7">
            <a:extLst>
              <a:ext uri="{FF2B5EF4-FFF2-40B4-BE49-F238E27FC236}">
                <a16:creationId xmlns:a16="http://schemas.microsoft.com/office/drawing/2014/main" id="{A9336FDE-D83F-986B-0D23-6034DA8EC88F}"/>
              </a:ext>
            </a:extLst>
          </p:cNvPr>
          <p:cNvSpPr/>
          <p:nvPr/>
        </p:nvSpPr>
        <p:spPr>
          <a:xfrm rot="10800000">
            <a:off x="9298868" y="4884544"/>
            <a:ext cx="396048" cy="298013"/>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2EE6160-CCA7-0659-7D9A-301AA5A7C6C0}"/>
              </a:ext>
            </a:extLst>
          </p:cNvPr>
          <p:cNvSpPr>
            <a:spLocks noGrp="1"/>
          </p:cNvSpPr>
          <p:nvPr>
            <p:ph type="sldNum" sz="quarter" idx="12"/>
          </p:nvPr>
        </p:nvSpPr>
        <p:spPr/>
        <p:txBody>
          <a:bodyPr/>
          <a:lstStyle/>
          <a:p>
            <a:fld id="{17067928-364C-448D-8732-D638C65C8496}" type="slidenum">
              <a:rPr lang="en-US" smtClean="0"/>
              <a:t>10</a:t>
            </a:fld>
            <a:endParaRPr lang="en-US" dirty="0"/>
          </a:p>
        </p:txBody>
      </p:sp>
    </p:spTree>
    <p:extLst>
      <p:ext uri="{BB962C8B-B14F-4D97-AF65-F5344CB8AC3E}">
        <p14:creationId xmlns:p14="http://schemas.microsoft.com/office/powerpoint/2010/main" val="2234554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736" y="253441"/>
            <a:ext cx="11364719" cy="1460166"/>
          </a:xfrm>
        </p:spPr>
        <p:txBody>
          <a:bodyPr>
            <a:noAutofit/>
          </a:bodyPr>
          <a:lstStyle/>
          <a:p>
            <a:r>
              <a:rPr lang="en-US" sz="1800" dirty="0"/>
              <a:t>Vacant positions in the initial extract will have a zero Proposed Budget.  However, vacant positions picked up in the Add/Delete process will have zero in the </a:t>
            </a:r>
            <a:r>
              <a:rPr lang="en-US" sz="1800" i="1" dirty="0"/>
              <a:t>Estimated Fiscal Year </a:t>
            </a:r>
            <a:r>
              <a:rPr lang="en-US" sz="1800" dirty="0"/>
              <a:t>Budget, and the </a:t>
            </a:r>
            <a:r>
              <a:rPr lang="en-US" sz="1800" b="1" i="1" dirty="0"/>
              <a:t>average salary amount</a:t>
            </a:r>
            <a:r>
              <a:rPr lang="en-US" sz="1800" dirty="0"/>
              <a:t> as the Base and Proposed Budget.  </a:t>
            </a:r>
            <a:r>
              <a:rPr lang="en-US" sz="1800" b="1" dirty="0"/>
              <a:t>Do Not</a:t>
            </a:r>
            <a:r>
              <a:rPr lang="en-US" sz="1800" dirty="0"/>
              <a:t> leave this amount</a:t>
            </a:r>
            <a:r>
              <a:rPr lang="en-US" sz="1800" i="1" dirty="0"/>
              <a:t> </a:t>
            </a:r>
            <a:r>
              <a:rPr lang="en-US" sz="1800" dirty="0"/>
              <a:t>unchanged.  The Proposed Budget should be what you expect to fund/budget</a:t>
            </a:r>
            <a:r>
              <a:rPr kumimoji="0" lang="en-US" sz="1800" b="0" i="0" u="none" strike="noStrike" kern="1200" cap="none" spc="0" normalizeH="0" baseline="0" noProof="0" dirty="0">
                <a:ln>
                  <a:noFill/>
                </a:ln>
                <a:solidFill>
                  <a:prstClr val="black"/>
                </a:solidFill>
                <a:effectLst/>
                <a:uLnTx/>
                <a:uFillTx/>
                <a:latin typeface="Calibri Light" panose="020F0302020204030204"/>
                <a:ea typeface="+mj-ea"/>
                <a:cs typeface="+mj-cs"/>
              </a:rPr>
              <a:t>.  This is </a:t>
            </a:r>
            <a:r>
              <a:rPr kumimoji="0" lang="en-US" sz="1800" b="1" i="0" u="none" strike="noStrike" kern="1200" cap="none" spc="0" normalizeH="0" baseline="0" noProof="0" dirty="0">
                <a:ln>
                  <a:noFill/>
                </a:ln>
                <a:solidFill>
                  <a:prstClr val="black"/>
                </a:solidFill>
                <a:effectLst/>
                <a:uLnTx/>
                <a:uFillTx/>
                <a:latin typeface="Calibri Light" panose="020F0302020204030204"/>
                <a:ea typeface="+mj-ea"/>
                <a:cs typeface="+mj-cs"/>
              </a:rPr>
              <a:t>not</a:t>
            </a:r>
            <a:r>
              <a:rPr kumimoji="0" lang="en-US" sz="1800" b="0" i="0" u="none" strike="noStrike" kern="1200" cap="none" spc="0" normalizeH="0" baseline="0" noProof="0" dirty="0">
                <a:ln>
                  <a:noFill/>
                </a:ln>
                <a:solidFill>
                  <a:prstClr val="black"/>
                </a:solidFill>
                <a:effectLst/>
                <a:uLnTx/>
                <a:uFillTx/>
                <a:latin typeface="Calibri Light" panose="020F0302020204030204"/>
                <a:ea typeface="+mj-ea"/>
                <a:cs typeface="+mj-cs"/>
              </a:rPr>
              <a:t> an amount anyone has entered, but is system generated. </a:t>
            </a:r>
            <a:br>
              <a:rPr lang="en-US" sz="1800" dirty="0"/>
            </a:br>
            <a:endParaRPr lang="en-US" sz="1800" dirty="0"/>
          </a:p>
        </p:txBody>
      </p:sp>
      <p:sp>
        <p:nvSpPr>
          <p:cNvPr id="23" name="Rectangle 22"/>
          <p:cNvSpPr/>
          <p:nvPr/>
        </p:nvSpPr>
        <p:spPr>
          <a:xfrm>
            <a:off x="242468" y="200884"/>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p:cNvPicPr>
            <a:picLocks noChangeAspect="1"/>
          </p:cNvPicPr>
          <p:nvPr/>
        </p:nvPicPr>
        <p:blipFill>
          <a:blip r:embed="rId2"/>
          <a:stretch>
            <a:fillRect/>
          </a:stretch>
        </p:blipFill>
        <p:spPr>
          <a:xfrm>
            <a:off x="498715" y="1532589"/>
            <a:ext cx="8062367" cy="4811139"/>
          </a:xfrm>
          <a:prstGeom prst="rect">
            <a:avLst/>
          </a:prstGeom>
        </p:spPr>
      </p:pic>
      <p:pic>
        <p:nvPicPr>
          <p:cNvPr id="4" name="Picture 3"/>
          <p:cNvPicPr>
            <a:picLocks noChangeAspect="1"/>
          </p:cNvPicPr>
          <p:nvPr/>
        </p:nvPicPr>
        <p:blipFill>
          <a:blip r:embed="rId3"/>
          <a:stretch>
            <a:fillRect/>
          </a:stretch>
        </p:blipFill>
        <p:spPr>
          <a:xfrm>
            <a:off x="9064385" y="2134404"/>
            <a:ext cx="2628900" cy="3371850"/>
          </a:xfrm>
          <a:prstGeom prst="rect">
            <a:avLst/>
          </a:prstGeom>
        </p:spPr>
      </p:pic>
      <p:sp>
        <p:nvSpPr>
          <p:cNvPr id="9" name="Title 1"/>
          <p:cNvSpPr txBox="1">
            <a:spLocks/>
          </p:cNvSpPr>
          <p:nvPr/>
        </p:nvSpPr>
        <p:spPr>
          <a:xfrm>
            <a:off x="9620468" y="1780848"/>
            <a:ext cx="1446118" cy="5195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Examples:</a:t>
            </a:r>
          </a:p>
        </p:txBody>
      </p:sp>
      <p:sp>
        <p:nvSpPr>
          <p:cNvPr id="10" name="Right Arrow 7">
            <a:extLst>
              <a:ext uri="{FF2B5EF4-FFF2-40B4-BE49-F238E27FC236}">
                <a16:creationId xmlns:a16="http://schemas.microsoft.com/office/drawing/2014/main" id="{F13E20E2-0C4E-4A08-97AF-E664F3A9F4AB}"/>
              </a:ext>
            </a:extLst>
          </p:cNvPr>
          <p:cNvSpPr/>
          <p:nvPr/>
        </p:nvSpPr>
        <p:spPr>
          <a:xfrm rot="5400000">
            <a:off x="4227100" y="3081026"/>
            <a:ext cx="419651" cy="305112"/>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Arrow 7">
            <a:extLst>
              <a:ext uri="{FF2B5EF4-FFF2-40B4-BE49-F238E27FC236}">
                <a16:creationId xmlns:a16="http://schemas.microsoft.com/office/drawing/2014/main" id="{E3573D34-0389-CEDA-79E2-4A434DF348BF}"/>
              </a:ext>
            </a:extLst>
          </p:cNvPr>
          <p:cNvSpPr/>
          <p:nvPr/>
        </p:nvSpPr>
        <p:spPr>
          <a:xfrm rot="5400000">
            <a:off x="2271949" y="3073824"/>
            <a:ext cx="405245" cy="305112"/>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62F0479-585C-5564-6A66-E1DD4526E42D}"/>
              </a:ext>
            </a:extLst>
          </p:cNvPr>
          <p:cNvSpPr/>
          <p:nvPr/>
        </p:nvSpPr>
        <p:spPr>
          <a:xfrm>
            <a:off x="2322016" y="5444067"/>
            <a:ext cx="429651" cy="152399"/>
          </a:xfrm>
          <a:prstGeom prst="rect">
            <a:avLst/>
          </a:prstGeom>
          <a:solidFill>
            <a:srgbClr val="FFFF00">
              <a:alpha val="22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7">
            <a:extLst>
              <a:ext uri="{FF2B5EF4-FFF2-40B4-BE49-F238E27FC236}">
                <a16:creationId xmlns:a16="http://schemas.microsoft.com/office/drawing/2014/main" id="{BC752531-6031-749A-F1FD-96532AA7603D}"/>
              </a:ext>
            </a:extLst>
          </p:cNvPr>
          <p:cNvSpPr/>
          <p:nvPr/>
        </p:nvSpPr>
        <p:spPr>
          <a:xfrm rot="5400000">
            <a:off x="5979826" y="3066618"/>
            <a:ext cx="419651" cy="305113"/>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3A417894-82AC-9C67-4DFE-138A23F6AC93}"/>
              </a:ext>
            </a:extLst>
          </p:cNvPr>
          <p:cNvSpPr>
            <a:spLocks noGrp="1"/>
          </p:cNvSpPr>
          <p:nvPr>
            <p:ph type="sldNum" sz="quarter" idx="12"/>
          </p:nvPr>
        </p:nvSpPr>
        <p:spPr/>
        <p:txBody>
          <a:bodyPr/>
          <a:lstStyle/>
          <a:p>
            <a:fld id="{17067928-364C-448D-8732-D638C65C8496}" type="slidenum">
              <a:rPr lang="en-US" smtClean="0"/>
              <a:t>11</a:t>
            </a:fld>
            <a:endParaRPr lang="en-US" dirty="0"/>
          </a:p>
        </p:txBody>
      </p:sp>
    </p:spTree>
    <p:extLst>
      <p:ext uri="{BB962C8B-B14F-4D97-AF65-F5344CB8AC3E}">
        <p14:creationId xmlns:p14="http://schemas.microsoft.com/office/powerpoint/2010/main" val="137567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23" y="553742"/>
            <a:ext cx="11498503" cy="1270708"/>
          </a:xfrm>
        </p:spPr>
        <p:txBody>
          <a:bodyPr>
            <a:normAutofit/>
          </a:bodyPr>
          <a:lstStyle/>
          <a:p>
            <a:br>
              <a:rPr lang="en-US" sz="800" b="1" dirty="0"/>
            </a:br>
            <a:endParaRPr lang="en-US" sz="2000" dirty="0"/>
          </a:p>
        </p:txBody>
      </p:sp>
      <p:sp>
        <p:nvSpPr>
          <p:cNvPr id="23" name="Rectangle 22"/>
          <p:cNvSpPr/>
          <p:nvPr/>
        </p:nvSpPr>
        <p:spPr>
          <a:xfrm>
            <a:off x="242468" y="209510"/>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BCA5D145-3FC8-9A8B-4606-AECE8F6D147D}"/>
              </a:ext>
            </a:extLst>
          </p:cNvPr>
          <p:cNvSpPr txBox="1"/>
          <p:nvPr/>
        </p:nvSpPr>
        <p:spPr>
          <a:xfrm>
            <a:off x="472545" y="457200"/>
            <a:ext cx="10889722" cy="707886"/>
          </a:xfrm>
          <a:prstGeom prst="rect">
            <a:avLst/>
          </a:prstGeom>
          <a:noFill/>
        </p:spPr>
        <p:txBody>
          <a:bodyPr wrap="square" rtlCol="0">
            <a:spAutoFit/>
          </a:bodyPr>
          <a:lstStyle/>
          <a:p>
            <a:r>
              <a:rPr lang="en-US" sz="2000" dirty="0"/>
              <a:t>If you need to adjust the budget amount, enter the </a:t>
            </a:r>
            <a:r>
              <a:rPr lang="en-US" sz="2000" b="1" dirty="0"/>
              <a:t>total</a:t>
            </a:r>
            <a:r>
              <a:rPr lang="en-US" sz="2000" dirty="0"/>
              <a:t> difference between the desired Proposed Budget and the original Base Budget as the Change Amount.</a:t>
            </a:r>
          </a:p>
        </p:txBody>
      </p:sp>
      <p:pic>
        <p:nvPicPr>
          <p:cNvPr id="13" name="Picture 12">
            <a:extLst>
              <a:ext uri="{FF2B5EF4-FFF2-40B4-BE49-F238E27FC236}">
                <a16:creationId xmlns:a16="http://schemas.microsoft.com/office/drawing/2014/main" id="{75A2D6A0-1F0F-BA98-2982-06EDADAF2D3E}"/>
              </a:ext>
            </a:extLst>
          </p:cNvPr>
          <p:cNvPicPr>
            <a:picLocks noChangeAspect="1"/>
          </p:cNvPicPr>
          <p:nvPr/>
        </p:nvPicPr>
        <p:blipFill>
          <a:blip r:embed="rId2"/>
          <a:stretch>
            <a:fillRect/>
          </a:stretch>
        </p:blipFill>
        <p:spPr>
          <a:xfrm>
            <a:off x="395123" y="5027656"/>
            <a:ext cx="9167523" cy="1373144"/>
          </a:xfrm>
          <a:prstGeom prst="rect">
            <a:avLst/>
          </a:prstGeom>
        </p:spPr>
      </p:pic>
      <p:sp>
        <p:nvSpPr>
          <p:cNvPr id="16" name="Right Arrow 7">
            <a:extLst>
              <a:ext uri="{FF2B5EF4-FFF2-40B4-BE49-F238E27FC236}">
                <a16:creationId xmlns:a16="http://schemas.microsoft.com/office/drawing/2014/main" id="{F005F843-257F-984C-50D4-EAB0F0B91C94}"/>
              </a:ext>
            </a:extLst>
          </p:cNvPr>
          <p:cNvSpPr/>
          <p:nvPr/>
        </p:nvSpPr>
        <p:spPr>
          <a:xfrm rot="5400000">
            <a:off x="4749440" y="4801930"/>
            <a:ext cx="393701" cy="280750"/>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B9EB073A-CA62-7E0A-DD1E-0CF8A19F6D0C}"/>
              </a:ext>
            </a:extLst>
          </p:cNvPr>
          <p:cNvPicPr>
            <a:picLocks noChangeAspect="1"/>
          </p:cNvPicPr>
          <p:nvPr/>
        </p:nvPicPr>
        <p:blipFill>
          <a:blip r:embed="rId3"/>
          <a:stretch>
            <a:fillRect/>
          </a:stretch>
        </p:blipFill>
        <p:spPr>
          <a:xfrm>
            <a:off x="395123" y="3017725"/>
            <a:ext cx="9167523" cy="1344889"/>
          </a:xfrm>
          <a:prstGeom prst="rect">
            <a:avLst/>
          </a:prstGeom>
        </p:spPr>
      </p:pic>
      <p:sp>
        <p:nvSpPr>
          <p:cNvPr id="21" name="TextBox 20">
            <a:extLst>
              <a:ext uri="{FF2B5EF4-FFF2-40B4-BE49-F238E27FC236}">
                <a16:creationId xmlns:a16="http://schemas.microsoft.com/office/drawing/2014/main" id="{1D6D7D81-B3A5-8ABC-0FF0-C8E8DDED615E}"/>
              </a:ext>
            </a:extLst>
          </p:cNvPr>
          <p:cNvSpPr txBox="1"/>
          <p:nvPr/>
        </p:nvSpPr>
        <p:spPr>
          <a:xfrm>
            <a:off x="472545" y="1362785"/>
            <a:ext cx="6707188" cy="1200329"/>
          </a:xfrm>
          <a:prstGeom prst="rect">
            <a:avLst/>
          </a:prstGeom>
          <a:noFill/>
        </p:spPr>
        <p:txBody>
          <a:bodyPr wrap="square" rtlCol="0">
            <a:spAutoFit/>
          </a:bodyPr>
          <a:lstStyle/>
          <a:p>
            <a:r>
              <a:rPr lang="en-US" dirty="0"/>
              <a:t>For Position 113231, the budget amount we start with is $120,447.  However, we know we will be giving the employee an increase during the next fiscal year, so we want to increase our budget to $122,504.  Our </a:t>
            </a:r>
            <a:r>
              <a:rPr lang="en-US" b="1" dirty="0"/>
              <a:t>Change</a:t>
            </a:r>
            <a:r>
              <a:rPr lang="en-US" dirty="0"/>
              <a:t> </a:t>
            </a:r>
            <a:r>
              <a:rPr lang="en-US" b="1" dirty="0"/>
              <a:t>Amount</a:t>
            </a:r>
            <a:r>
              <a:rPr lang="en-US" dirty="0"/>
              <a:t> needs to be </a:t>
            </a:r>
            <a:r>
              <a:rPr lang="en-US" b="1" dirty="0"/>
              <a:t>$5,000</a:t>
            </a:r>
            <a:r>
              <a:rPr lang="en-US" dirty="0"/>
              <a:t>.</a:t>
            </a:r>
          </a:p>
        </p:txBody>
      </p:sp>
      <p:sp>
        <p:nvSpPr>
          <p:cNvPr id="25" name="TextBox 24">
            <a:extLst>
              <a:ext uri="{FF2B5EF4-FFF2-40B4-BE49-F238E27FC236}">
                <a16:creationId xmlns:a16="http://schemas.microsoft.com/office/drawing/2014/main" id="{7350A639-5AC7-75AC-227E-DE28C56B98FA}"/>
              </a:ext>
            </a:extLst>
          </p:cNvPr>
          <p:cNvSpPr txBox="1"/>
          <p:nvPr/>
        </p:nvSpPr>
        <p:spPr>
          <a:xfrm>
            <a:off x="7257155" y="1598331"/>
            <a:ext cx="4232112" cy="92333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        $122,504     Proposed Budget wanted</a:t>
            </a:r>
          </a:p>
          <a:p>
            <a:r>
              <a:rPr lang="en-US" dirty="0"/>
              <a:t>Less </a:t>
            </a:r>
            <a:r>
              <a:rPr lang="en-US" u="sng" dirty="0"/>
              <a:t>$117,504</a:t>
            </a:r>
            <a:r>
              <a:rPr lang="en-US" dirty="0"/>
              <a:t>     original Base Budget</a:t>
            </a:r>
          </a:p>
          <a:p>
            <a:r>
              <a:rPr lang="en-US" b="1" dirty="0"/>
              <a:t>             $5,000     </a:t>
            </a:r>
            <a:r>
              <a:rPr lang="en-US" dirty="0"/>
              <a:t>Change Amount needed</a:t>
            </a:r>
          </a:p>
        </p:txBody>
      </p:sp>
      <p:sp>
        <p:nvSpPr>
          <p:cNvPr id="4" name="Rectangle 3">
            <a:extLst>
              <a:ext uri="{FF2B5EF4-FFF2-40B4-BE49-F238E27FC236}">
                <a16:creationId xmlns:a16="http://schemas.microsoft.com/office/drawing/2014/main" id="{F67D59E7-7471-62D5-FD4C-81B2A689AEB5}"/>
              </a:ext>
            </a:extLst>
          </p:cNvPr>
          <p:cNvSpPr/>
          <p:nvPr/>
        </p:nvSpPr>
        <p:spPr>
          <a:xfrm>
            <a:off x="412057" y="3184607"/>
            <a:ext cx="9087544" cy="642326"/>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6184BA-1001-DB71-E8DD-3EEB76845119}"/>
              </a:ext>
            </a:extLst>
          </p:cNvPr>
          <p:cNvSpPr/>
          <p:nvPr/>
        </p:nvSpPr>
        <p:spPr>
          <a:xfrm>
            <a:off x="428991" y="5209296"/>
            <a:ext cx="9087544" cy="642326"/>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7">
            <a:extLst>
              <a:ext uri="{FF2B5EF4-FFF2-40B4-BE49-F238E27FC236}">
                <a16:creationId xmlns:a16="http://schemas.microsoft.com/office/drawing/2014/main" id="{929694B0-655F-3080-DD2C-C971BFBFDE43}"/>
              </a:ext>
            </a:extLst>
          </p:cNvPr>
          <p:cNvSpPr/>
          <p:nvPr/>
        </p:nvSpPr>
        <p:spPr>
          <a:xfrm rot="5400000">
            <a:off x="3171779" y="4801930"/>
            <a:ext cx="393700" cy="280749"/>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7">
            <a:extLst>
              <a:ext uri="{FF2B5EF4-FFF2-40B4-BE49-F238E27FC236}">
                <a16:creationId xmlns:a16="http://schemas.microsoft.com/office/drawing/2014/main" id="{5A22A21D-B069-2673-3377-FAA58B7787D8}"/>
              </a:ext>
            </a:extLst>
          </p:cNvPr>
          <p:cNvSpPr/>
          <p:nvPr/>
        </p:nvSpPr>
        <p:spPr>
          <a:xfrm rot="5400000">
            <a:off x="5862281" y="4803283"/>
            <a:ext cx="391000" cy="280749"/>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0818C950-A1A8-71EB-26DB-627337F53737}"/>
              </a:ext>
            </a:extLst>
          </p:cNvPr>
          <p:cNvSpPr>
            <a:spLocks noGrp="1"/>
          </p:cNvSpPr>
          <p:nvPr>
            <p:ph type="sldNum" sz="quarter" idx="12"/>
          </p:nvPr>
        </p:nvSpPr>
        <p:spPr/>
        <p:txBody>
          <a:bodyPr/>
          <a:lstStyle/>
          <a:p>
            <a:fld id="{17067928-364C-448D-8732-D638C65C8496}" type="slidenum">
              <a:rPr lang="en-US" smtClean="0"/>
              <a:t>12</a:t>
            </a:fld>
            <a:endParaRPr lang="en-US" dirty="0"/>
          </a:p>
        </p:txBody>
      </p:sp>
    </p:spTree>
    <p:extLst>
      <p:ext uri="{BB962C8B-B14F-4D97-AF65-F5344CB8AC3E}">
        <p14:creationId xmlns:p14="http://schemas.microsoft.com/office/powerpoint/2010/main" val="3010232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247" y="210121"/>
            <a:ext cx="10990907" cy="989121"/>
          </a:xfrm>
        </p:spPr>
        <p:txBody>
          <a:bodyPr>
            <a:normAutofit/>
          </a:bodyPr>
          <a:lstStyle/>
          <a:p>
            <a:pPr algn="ctr"/>
            <a:r>
              <a:rPr lang="en-US" sz="4000" b="1" dirty="0"/>
              <a:t>Funding Distribution Example</a:t>
            </a:r>
          </a:p>
        </p:txBody>
      </p:sp>
      <p:sp>
        <p:nvSpPr>
          <p:cNvPr id="23" name="Rectangle 22"/>
          <p:cNvSpPr/>
          <p:nvPr/>
        </p:nvSpPr>
        <p:spPr>
          <a:xfrm>
            <a:off x="154446" y="204967"/>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Title 1"/>
          <p:cNvSpPr txBox="1">
            <a:spLocks/>
          </p:cNvSpPr>
          <p:nvPr/>
        </p:nvSpPr>
        <p:spPr>
          <a:xfrm>
            <a:off x="510219" y="2423604"/>
            <a:ext cx="10990907" cy="3847025"/>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Job Distribution – </a:t>
            </a:r>
            <a:r>
              <a:rPr lang="en-US" sz="4000" b="1" i="1" dirty="0"/>
              <a:t>July 1</a:t>
            </a:r>
            <a:r>
              <a:rPr lang="en-US" sz="4000" b="1" i="1" baseline="30000" dirty="0"/>
              <a:t>st</a:t>
            </a:r>
            <a:r>
              <a:rPr lang="en-US" sz="4000" b="1" i="1" dirty="0"/>
              <a:t> distribution</a:t>
            </a:r>
          </a:p>
          <a:p>
            <a:pPr algn="ctr"/>
            <a:endParaRPr lang="en-US" sz="900" b="1" dirty="0"/>
          </a:p>
          <a:p>
            <a:pPr algn="ctr"/>
            <a:r>
              <a:rPr lang="en-US" sz="4000" dirty="0"/>
              <a:t>$60,000:      50% on 123456   602220</a:t>
            </a:r>
          </a:p>
          <a:p>
            <a:pPr algn="ctr"/>
            <a:r>
              <a:rPr lang="en-US" sz="4000" dirty="0"/>
              <a:t>$60,000:      50% on 112233   602220</a:t>
            </a:r>
          </a:p>
          <a:p>
            <a:pPr algn="ctr">
              <a:lnSpc>
                <a:spcPct val="170000"/>
              </a:lnSpc>
            </a:pPr>
            <a:r>
              <a:rPr lang="en-US" sz="4000" b="1" dirty="0"/>
              <a:t>Job Distribution – </a:t>
            </a:r>
            <a:r>
              <a:rPr lang="en-US" sz="4000" b="1" i="1" dirty="0"/>
              <a:t>Jan 1</a:t>
            </a:r>
            <a:r>
              <a:rPr lang="en-US" sz="4000" b="1" i="1" baseline="30000" dirty="0"/>
              <a:t>st</a:t>
            </a:r>
            <a:r>
              <a:rPr lang="en-US" sz="4000" b="1" i="1" dirty="0"/>
              <a:t> distribution</a:t>
            </a:r>
          </a:p>
          <a:p>
            <a:pPr algn="ctr"/>
            <a:endParaRPr lang="en-US" sz="900" b="1" dirty="0"/>
          </a:p>
          <a:p>
            <a:pPr algn="ctr"/>
            <a:r>
              <a:rPr lang="en-US" sz="4000" dirty="0"/>
              <a:t>$60,000:      50% on 987654   602220</a:t>
            </a:r>
          </a:p>
          <a:p>
            <a:pPr algn="ctr"/>
            <a:r>
              <a:rPr lang="en-US" sz="4000" dirty="0"/>
              <a:t>$60,000:      50% on 456789   602220</a:t>
            </a:r>
          </a:p>
          <a:p>
            <a:pPr algn="ctr"/>
            <a:endParaRPr lang="en-US" sz="4000" dirty="0"/>
          </a:p>
          <a:p>
            <a:pPr algn="ctr"/>
            <a:endParaRPr lang="en-US" sz="800" dirty="0"/>
          </a:p>
          <a:p>
            <a:pPr algn="ctr"/>
            <a:endParaRPr lang="en-US" sz="800" dirty="0"/>
          </a:p>
          <a:p>
            <a:pPr algn="ctr"/>
            <a:endParaRPr lang="en-US" sz="800" dirty="0"/>
          </a:p>
          <a:p>
            <a:pPr algn="ctr"/>
            <a:r>
              <a:rPr lang="en-US" b="1" dirty="0"/>
              <a:t>Position Distribution</a:t>
            </a:r>
          </a:p>
          <a:p>
            <a:pPr algn="ctr"/>
            <a:endParaRPr lang="en-US" sz="1500" b="1" dirty="0"/>
          </a:p>
          <a:p>
            <a:pPr algn="ctr"/>
            <a:r>
              <a:rPr lang="en-US" b="1" dirty="0"/>
              <a:t>$30,000:      25% on 123456    602220</a:t>
            </a:r>
          </a:p>
          <a:p>
            <a:pPr algn="ctr"/>
            <a:r>
              <a:rPr lang="en-US" b="1" dirty="0"/>
              <a:t>$30,000:      25% on 112233    602220</a:t>
            </a:r>
          </a:p>
          <a:p>
            <a:pPr algn="ctr"/>
            <a:r>
              <a:rPr lang="en-US" b="1" dirty="0"/>
              <a:t>$30,000:      25% on 987654    602220</a:t>
            </a:r>
          </a:p>
          <a:p>
            <a:pPr algn="ctr"/>
            <a:r>
              <a:rPr lang="en-US" b="1" dirty="0"/>
              <a:t>$30,000:      25% on 456789    602220</a:t>
            </a:r>
          </a:p>
        </p:txBody>
      </p:sp>
      <p:sp>
        <p:nvSpPr>
          <p:cNvPr id="5" name="Title 1"/>
          <p:cNvSpPr txBox="1">
            <a:spLocks/>
          </p:cNvSpPr>
          <p:nvPr/>
        </p:nvSpPr>
        <p:spPr>
          <a:xfrm>
            <a:off x="662619" y="924728"/>
            <a:ext cx="10990907" cy="15996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Pistol Pete makes $120,000.  He will be equally split between two funds for half of the year.  Then, he will be split funded on two different funds for the rest of the year.</a:t>
            </a:r>
          </a:p>
        </p:txBody>
      </p:sp>
      <p:sp>
        <p:nvSpPr>
          <p:cNvPr id="3" name="Rectangle: Rounded Corners 2">
            <a:extLst>
              <a:ext uri="{FF2B5EF4-FFF2-40B4-BE49-F238E27FC236}">
                <a16:creationId xmlns:a16="http://schemas.microsoft.com/office/drawing/2014/main" id="{B6BF604A-1D99-4482-AB24-3AC5E8FA41C0}"/>
              </a:ext>
            </a:extLst>
          </p:cNvPr>
          <p:cNvSpPr/>
          <p:nvPr/>
        </p:nvSpPr>
        <p:spPr>
          <a:xfrm>
            <a:off x="3444536" y="4572000"/>
            <a:ext cx="5051394" cy="169862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360D260-B4AC-60E5-B5FE-B555D9B9B212}"/>
              </a:ext>
            </a:extLst>
          </p:cNvPr>
          <p:cNvSpPr>
            <a:spLocks noGrp="1"/>
          </p:cNvSpPr>
          <p:nvPr>
            <p:ph type="sldNum" sz="quarter" idx="12"/>
          </p:nvPr>
        </p:nvSpPr>
        <p:spPr/>
        <p:txBody>
          <a:bodyPr/>
          <a:lstStyle/>
          <a:p>
            <a:fld id="{17067928-364C-448D-8732-D638C65C8496}" type="slidenum">
              <a:rPr lang="en-US" smtClean="0"/>
              <a:t>13</a:t>
            </a:fld>
            <a:endParaRPr lang="en-US" dirty="0"/>
          </a:p>
        </p:txBody>
      </p:sp>
    </p:spTree>
    <p:extLst>
      <p:ext uri="{BB962C8B-B14F-4D97-AF65-F5344CB8AC3E}">
        <p14:creationId xmlns:p14="http://schemas.microsoft.com/office/powerpoint/2010/main" val="1024805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5885" y="1267500"/>
            <a:ext cx="6812641" cy="5302730"/>
          </a:xfrm>
          <a:prstGeom prst="rect">
            <a:avLst/>
          </a:prstGeom>
        </p:spPr>
      </p:pic>
      <p:sp>
        <p:nvSpPr>
          <p:cNvPr id="2" name="Title 1"/>
          <p:cNvSpPr>
            <a:spLocks noGrp="1"/>
          </p:cNvSpPr>
          <p:nvPr>
            <p:ph type="title"/>
          </p:nvPr>
        </p:nvSpPr>
        <p:spPr>
          <a:xfrm>
            <a:off x="425513" y="181083"/>
            <a:ext cx="11407365" cy="1086416"/>
          </a:xfrm>
        </p:spPr>
        <p:txBody>
          <a:bodyPr>
            <a:normAutofit/>
          </a:bodyPr>
          <a:lstStyle/>
          <a:p>
            <a:r>
              <a:rPr lang="en-US" sz="1800" dirty="0"/>
              <a:t>The Position Distribution screen is where you will make any funding changes for that Position.  Click the Percent hyperlink in the Proposed section to </a:t>
            </a:r>
            <a:r>
              <a:rPr lang="en-US" sz="1800" u="sng" dirty="0"/>
              <a:t>edit</a:t>
            </a:r>
            <a:r>
              <a:rPr lang="en-US" sz="1800" dirty="0"/>
              <a:t> or </a:t>
            </a:r>
            <a:r>
              <a:rPr lang="en-US" sz="1800" u="sng" dirty="0"/>
              <a:t>remove</a:t>
            </a:r>
            <a:r>
              <a:rPr lang="en-US" sz="1800" dirty="0"/>
              <a:t> current funds.  To add an additional fund, click </a:t>
            </a:r>
            <a:r>
              <a:rPr lang="en-US" sz="1800" i="1" dirty="0"/>
              <a:t>Add A New Record</a:t>
            </a:r>
            <a:r>
              <a:rPr lang="en-US" sz="1800" dirty="0"/>
              <a:t>.  </a:t>
            </a:r>
            <a:endParaRPr lang="en-US" sz="2000" dirty="0"/>
          </a:p>
        </p:txBody>
      </p:sp>
      <p:sp>
        <p:nvSpPr>
          <p:cNvPr id="23" name="Rectangle 22"/>
          <p:cNvSpPr/>
          <p:nvPr/>
        </p:nvSpPr>
        <p:spPr>
          <a:xfrm>
            <a:off x="242468" y="209938"/>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p:nvSpPr>
        <p:spPr>
          <a:xfrm>
            <a:off x="3473709" y="4285487"/>
            <a:ext cx="2574689" cy="553998"/>
          </a:xfrm>
          <a:prstGeom prst="rect">
            <a:avLst/>
          </a:prstGeom>
        </p:spPr>
        <p:txBody>
          <a:bodyPr wrap="square">
            <a:spAutoFit/>
          </a:bodyPr>
          <a:lstStyle/>
          <a:p>
            <a:r>
              <a:rPr lang="en-US" sz="1500" dirty="0"/>
              <a:t>* Remember your distribution needs to equal 100%.</a:t>
            </a:r>
          </a:p>
        </p:txBody>
      </p:sp>
      <p:sp>
        <p:nvSpPr>
          <p:cNvPr id="9" name="Rectangle 8"/>
          <p:cNvSpPr/>
          <p:nvPr/>
        </p:nvSpPr>
        <p:spPr>
          <a:xfrm>
            <a:off x="6995514" y="5366663"/>
            <a:ext cx="4665349" cy="553998"/>
          </a:xfrm>
          <a:prstGeom prst="rect">
            <a:avLst/>
          </a:prstGeom>
        </p:spPr>
        <p:txBody>
          <a:bodyPr wrap="square">
            <a:spAutoFit/>
          </a:bodyPr>
          <a:lstStyle/>
          <a:p>
            <a:r>
              <a:rPr lang="en-US" sz="1500" dirty="0"/>
              <a:t>*The Job Distribution for the current incumbent is listed at the bottom as a reference.</a:t>
            </a:r>
          </a:p>
        </p:txBody>
      </p:sp>
      <p:sp>
        <p:nvSpPr>
          <p:cNvPr id="10" name="Right Arrow 7">
            <a:extLst>
              <a:ext uri="{FF2B5EF4-FFF2-40B4-BE49-F238E27FC236}">
                <a16:creationId xmlns:a16="http://schemas.microsoft.com/office/drawing/2014/main" id="{21756E6A-22CD-4A5A-9AB7-ADFDF9DF47E6}"/>
              </a:ext>
            </a:extLst>
          </p:cNvPr>
          <p:cNvSpPr/>
          <p:nvPr/>
        </p:nvSpPr>
        <p:spPr>
          <a:xfrm rot="16200000">
            <a:off x="4509197" y="4007531"/>
            <a:ext cx="257146" cy="213521"/>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7">
            <a:extLst>
              <a:ext uri="{FF2B5EF4-FFF2-40B4-BE49-F238E27FC236}">
                <a16:creationId xmlns:a16="http://schemas.microsoft.com/office/drawing/2014/main" id="{EB42F418-E550-4CEA-A14B-AA0685933BEC}"/>
              </a:ext>
            </a:extLst>
          </p:cNvPr>
          <p:cNvSpPr/>
          <p:nvPr/>
        </p:nvSpPr>
        <p:spPr>
          <a:xfrm rot="16200000">
            <a:off x="6208060" y="4230213"/>
            <a:ext cx="426916" cy="273910"/>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F3C24099-2ACB-A456-B401-8F66423BE75D}"/>
              </a:ext>
            </a:extLst>
          </p:cNvPr>
          <p:cNvSpPr>
            <a:spLocks noGrp="1"/>
          </p:cNvSpPr>
          <p:nvPr>
            <p:ph type="sldNum" sz="quarter" idx="12"/>
          </p:nvPr>
        </p:nvSpPr>
        <p:spPr/>
        <p:txBody>
          <a:bodyPr/>
          <a:lstStyle/>
          <a:p>
            <a:fld id="{17067928-364C-448D-8732-D638C65C8496}" type="slidenum">
              <a:rPr lang="en-US" smtClean="0"/>
              <a:t>14</a:t>
            </a:fld>
            <a:endParaRPr lang="en-US" dirty="0"/>
          </a:p>
        </p:txBody>
      </p:sp>
    </p:spTree>
    <p:extLst>
      <p:ext uri="{BB962C8B-B14F-4D97-AF65-F5344CB8AC3E}">
        <p14:creationId xmlns:p14="http://schemas.microsoft.com/office/powerpoint/2010/main" val="2376212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5535" y="2783603"/>
            <a:ext cx="5368704" cy="1086416"/>
          </a:xfrm>
        </p:spPr>
        <p:txBody>
          <a:bodyPr>
            <a:normAutofit/>
          </a:bodyPr>
          <a:lstStyle/>
          <a:p>
            <a:r>
              <a:rPr lang="en-US" sz="1800" dirty="0"/>
              <a:t>To ADD a new funding distribution, you will need to enter:   Fund, Account, Location and Percent/Amount ONLY.  Then </a:t>
            </a:r>
            <a:r>
              <a:rPr lang="en-US" sz="1800" b="1" dirty="0"/>
              <a:t>SAVE</a:t>
            </a:r>
            <a:r>
              <a:rPr lang="en-US" sz="1800" dirty="0"/>
              <a:t>.</a:t>
            </a:r>
            <a:endParaRPr lang="en-US" sz="2000" dirty="0"/>
          </a:p>
        </p:txBody>
      </p:sp>
      <p:sp>
        <p:nvSpPr>
          <p:cNvPr id="23" name="Rectangle 22"/>
          <p:cNvSpPr/>
          <p:nvPr/>
        </p:nvSpPr>
        <p:spPr>
          <a:xfrm>
            <a:off x="242468" y="201312"/>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Title 1"/>
          <p:cNvSpPr txBox="1">
            <a:spLocks/>
          </p:cNvSpPr>
          <p:nvPr/>
        </p:nvSpPr>
        <p:spPr>
          <a:xfrm>
            <a:off x="5981159" y="3862129"/>
            <a:ext cx="5368704" cy="21637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To zero/remove the fund, click </a:t>
            </a:r>
            <a:r>
              <a:rPr lang="en-US" sz="1800" b="1" dirty="0"/>
              <a:t>REMOVE</a:t>
            </a:r>
            <a:r>
              <a:rPr lang="en-US" sz="1800" dirty="0"/>
              <a:t>.</a:t>
            </a:r>
            <a:br>
              <a:rPr lang="en-US" sz="1800" dirty="0"/>
            </a:br>
            <a:br>
              <a:rPr lang="en-US" sz="1800" dirty="0"/>
            </a:br>
            <a:r>
              <a:rPr lang="en-US" sz="1800" dirty="0"/>
              <a:t>*Do NOT just zero the Percent/Amount.  A fund with no Percent/Amount </a:t>
            </a:r>
            <a:r>
              <a:rPr lang="en-US" sz="1800" u="sng" dirty="0"/>
              <a:t>must be removed </a:t>
            </a:r>
            <a:r>
              <a:rPr lang="en-US" sz="1800" dirty="0"/>
              <a:t>through this process.</a:t>
            </a:r>
            <a:endParaRPr lang="en-US" sz="2000" dirty="0"/>
          </a:p>
        </p:txBody>
      </p:sp>
      <p:pic>
        <p:nvPicPr>
          <p:cNvPr id="15" name="Picture 14">
            <a:extLst>
              <a:ext uri="{FF2B5EF4-FFF2-40B4-BE49-F238E27FC236}">
                <a16:creationId xmlns:a16="http://schemas.microsoft.com/office/drawing/2014/main" id="{3BA207EE-44AE-40A0-B430-13D08B040A3C}"/>
              </a:ext>
            </a:extLst>
          </p:cNvPr>
          <p:cNvPicPr>
            <a:picLocks noChangeAspect="1"/>
          </p:cNvPicPr>
          <p:nvPr/>
        </p:nvPicPr>
        <p:blipFill>
          <a:blip r:embed="rId2"/>
          <a:stretch>
            <a:fillRect/>
          </a:stretch>
        </p:blipFill>
        <p:spPr>
          <a:xfrm>
            <a:off x="391460" y="512556"/>
            <a:ext cx="4197865" cy="5597153"/>
          </a:xfrm>
          <a:prstGeom prst="rect">
            <a:avLst/>
          </a:prstGeom>
        </p:spPr>
      </p:pic>
      <p:sp>
        <p:nvSpPr>
          <p:cNvPr id="11" name="Right Arrow 7">
            <a:extLst>
              <a:ext uri="{FF2B5EF4-FFF2-40B4-BE49-F238E27FC236}">
                <a16:creationId xmlns:a16="http://schemas.microsoft.com/office/drawing/2014/main" id="{79E8E0A9-92ED-4AFA-A0CA-ABA8CDDB0E16}"/>
              </a:ext>
            </a:extLst>
          </p:cNvPr>
          <p:cNvSpPr/>
          <p:nvPr/>
        </p:nvSpPr>
        <p:spPr>
          <a:xfrm rot="10800000">
            <a:off x="2425447" y="2852611"/>
            <a:ext cx="442496" cy="261522"/>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7">
            <a:extLst>
              <a:ext uri="{FF2B5EF4-FFF2-40B4-BE49-F238E27FC236}">
                <a16:creationId xmlns:a16="http://schemas.microsoft.com/office/drawing/2014/main" id="{D0432432-64F8-4746-ADF3-D55BCAAAAE45}"/>
              </a:ext>
            </a:extLst>
          </p:cNvPr>
          <p:cNvSpPr/>
          <p:nvPr/>
        </p:nvSpPr>
        <p:spPr>
          <a:xfrm rot="10800000">
            <a:off x="2425447" y="3354262"/>
            <a:ext cx="442496" cy="271759"/>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7">
            <a:extLst>
              <a:ext uri="{FF2B5EF4-FFF2-40B4-BE49-F238E27FC236}">
                <a16:creationId xmlns:a16="http://schemas.microsoft.com/office/drawing/2014/main" id="{670B9B33-B590-4B32-B9C2-4849760B1615}"/>
              </a:ext>
            </a:extLst>
          </p:cNvPr>
          <p:cNvSpPr/>
          <p:nvPr/>
        </p:nvSpPr>
        <p:spPr>
          <a:xfrm rot="10800000">
            <a:off x="2430155" y="4111912"/>
            <a:ext cx="437788" cy="271760"/>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7">
            <a:extLst>
              <a:ext uri="{FF2B5EF4-FFF2-40B4-BE49-F238E27FC236}">
                <a16:creationId xmlns:a16="http://schemas.microsoft.com/office/drawing/2014/main" id="{AFB73FAD-3251-4BD8-9E47-996313FBF715}"/>
              </a:ext>
            </a:extLst>
          </p:cNvPr>
          <p:cNvSpPr/>
          <p:nvPr/>
        </p:nvSpPr>
        <p:spPr>
          <a:xfrm rot="10800000">
            <a:off x="2867944" y="4969414"/>
            <a:ext cx="504984" cy="271760"/>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7">
            <a:extLst>
              <a:ext uri="{FF2B5EF4-FFF2-40B4-BE49-F238E27FC236}">
                <a16:creationId xmlns:a16="http://schemas.microsoft.com/office/drawing/2014/main" id="{01546C02-15B6-41F0-92FC-38EF8DFBEDA9}"/>
              </a:ext>
            </a:extLst>
          </p:cNvPr>
          <p:cNvSpPr/>
          <p:nvPr/>
        </p:nvSpPr>
        <p:spPr>
          <a:xfrm rot="10800000">
            <a:off x="1804663" y="5586323"/>
            <a:ext cx="455458" cy="288263"/>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55E0835-2C0C-A6B0-D0F5-C61246C99F74}"/>
              </a:ext>
            </a:extLst>
          </p:cNvPr>
          <p:cNvSpPr>
            <a:spLocks noGrp="1"/>
          </p:cNvSpPr>
          <p:nvPr>
            <p:ph type="sldNum" sz="quarter" idx="12"/>
          </p:nvPr>
        </p:nvSpPr>
        <p:spPr/>
        <p:txBody>
          <a:bodyPr/>
          <a:lstStyle/>
          <a:p>
            <a:fld id="{17067928-364C-448D-8732-D638C65C8496}" type="slidenum">
              <a:rPr lang="en-US" smtClean="0"/>
              <a:t>15</a:t>
            </a:fld>
            <a:endParaRPr lang="en-US" dirty="0"/>
          </a:p>
        </p:txBody>
      </p:sp>
    </p:spTree>
    <p:extLst>
      <p:ext uri="{BB962C8B-B14F-4D97-AF65-F5344CB8AC3E}">
        <p14:creationId xmlns:p14="http://schemas.microsoft.com/office/powerpoint/2010/main" val="498614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42468" y="201312"/>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ectangle 10"/>
          <p:cNvSpPr/>
          <p:nvPr/>
        </p:nvSpPr>
        <p:spPr>
          <a:xfrm>
            <a:off x="5962759" y="664427"/>
            <a:ext cx="5548923" cy="2554545"/>
          </a:xfrm>
          <a:prstGeom prst="rect">
            <a:avLst/>
          </a:prstGeom>
        </p:spPr>
        <p:txBody>
          <a:bodyPr wrap="square">
            <a:spAutoFit/>
          </a:bodyPr>
          <a:lstStyle/>
          <a:p>
            <a:r>
              <a:rPr lang="en-US" sz="2000" dirty="0"/>
              <a:t>The Proposed Position Distribution Amount MUST equal what is listed in the Proposed Budget column on the </a:t>
            </a:r>
            <a:r>
              <a:rPr lang="en-US" sz="2000" i="1" dirty="0"/>
              <a:t>List by Position</a:t>
            </a:r>
            <a:r>
              <a:rPr lang="en-US" sz="2000" dirty="0"/>
              <a:t> page.</a:t>
            </a:r>
          </a:p>
          <a:p>
            <a:endParaRPr lang="en-US" sz="2000" dirty="0"/>
          </a:p>
          <a:p>
            <a:r>
              <a:rPr lang="en-US" sz="2000" dirty="0"/>
              <a:t>If the Percent breakout adjusts the Distribution Amount for rounding, make an adjustment to the Proposed Budget field to match the total.  Otherwise, the Position record rejects upon upload.</a:t>
            </a:r>
          </a:p>
        </p:txBody>
      </p:sp>
      <p:pic>
        <p:nvPicPr>
          <p:cNvPr id="4" name="Picture 3"/>
          <p:cNvPicPr>
            <a:picLocks noChangeAspect="1"/>
          </p:cNvPicPr>
          <p:nvPr/>
        </p:nvPicPr>
        <p:blipFill>
          <a:blip r:embed="rId2"/>
          <a:stretch>
            <a:fillRect/>
          </a:stretch>
        </p:blipFill>
        <p:spPr>
          <a:xfrm>
            <a:off x="427041" y="496032"/>
            <a:ext cx="4919629" cy="2620807"/>
          </a:xfrm>
          <a:prstGeom prst="rect">
            <a:avLst/>
          </a:prstGeom>
        </p:spPr>
      </p:pic>
      <p:pic>
        <p:nvPicPr>
          <p:cNvPr id="5" name="Picture 4"/>
          <p:cNvPicPr>
            <a:picLocks noChangeAspect="1"/>
          </p:cNvPicPr>
          <p:nvPr/>
        </p:nvPicPr>
        <p:blipFill>
          <a:blip r:embed="rId3"/>
          <a:stretch>
            <a:fillRect/>
          </a:stretch>
        </p:blipFill>
        <p:spPr>
          <a:xfrm>
            <a:off x="1838325" y="3603626"/>
            <a:ext cx="8515350" cy="2495550"/>
          </a:xfrm>
          <a:prstGeom prst="rect">
            <a:avLst/>
          </a:prstGeom>
        </p:spPr>
      </p:pic>
      <p:sp>
        <p:nvSpPr>
          <p:cNvPr id="3" name="Rectangle 2">
            <a:extLst>
              <a:ext uri="{FF2B5EF4-FFF2-40B4-BE49-F238E27FC236}">
                <a16:creationId xmlns:a16="http://schemas.microsoft.com/office/drawing/2014/main" id="{357D1A6C-971C-46C7-B6F8-26D71AE70FD5}"/>
              </a:ext>
            </a:extLst>
          </p:cNvPr>
          <p:cNvSpPr/>
          <p:nvPr/>
        </p:nvSpPr>
        <p:spPr>
          <a:xfrm>
            <a:off x="9404059" y="3607266"/>
            <a:ext cx="939567" cy="2465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CB54F3A-D174-4202-990B-CA7C0DD86C22}"/>
              </a:ext>
            </a:extLst>
          </p:cNvPr>
          <p:cNvSpPr txBox="1"/>
          <p:nvPr/>
        </p:nvSpPr>
        <p:spPr>
          <a:xfrm>
            <a:off x="7603102" y="6084860"/>
            <a:ext cx="2662922" cy="523220"/>
          </a:xfrm>
          <a:prstGeom prst="rect">
            <a:avLst/>
          </a:prstGeom>
          <a:noFill/>
        </p:spPr>
        <p:txBody>
          <a:bodyPr wrap="square" rtlCol="0">
            <a:spAutoFit/>
          </a:bodyPr>
          <a:lstStyle/>
          <a:p>
            <a:r>
              <a:rPr lang="en-US" sz="1400" dirty="0"/>
              <a:t>*If there is a rounding difference, make adjustment here</a:t>
            </a:r>
          </a:p>
        </p:txBody>
      </p:sp>
      <p:sp>
        <p:nvSpPr>
          <p:cNvPr id="13" name="Right Arrow 7">
            <a:extLst>
              <a:ext uri="{FF2B5EF4-FFF2-40B4-BE49-F238E27FC236}">
                <a16:creationId xmlns:a16="http://schemas.microsoft.com/office/drawing/2014/main" id="{C47A2A37-03A0-40AB-AEFF-550137E4EDD0}"/>
              </a:ext>
            </a:extLst>
          </p:cNvPr>
          <p:cNvSpPr/>
          <p:nvPr/>
        </p:nvSpPr>
        <p:spPr>
          <a:xfrm rot="10800000">
            <a:off x="5312615" y="2797075"/>
            <a:ext cx="441204" cy="239421"/>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7">
            <a:extLst>
              <a:ext uri="{FF2B5EF4-FFF2-40B4-BE49-F238E27FC236}">
                <a16:creationId xmlns:a16="http://schemas.microsoft.com/office/drawing/2014/main" id="{CEA772DC-9C37-4C73-BA1D-CFD6CF1A1F0A}"/>
              </a:ext>
            </a:extLst>
          </p:cNvPr>
          <p:cNvSpPr/>
          <p:nvPr/>
        </p:nvSpPr>
        <p:spPr>
          <a:xfrm rot="16200000">
            <a:off x="7106931" y="5925109"/>
            <a:ext cx="418769" cy="239314"/>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817E8EEE-4A76-8B5B-CEE7-A46A7E186F2D}"/>
              </a:ext>
            </a:extLst>
          </p:cNvPr>
          <p:cNvSpPr>
            <a:spLocks noGrp="1"/>
          </p:cNvSpPr>
          <p:nvPr>
            <p:ph type="sldNum" sz="quarter" idx="12"/>
          </p:nvPr>
        </p:nvSpPr>
        <p:spPr/>
        <p:txBody>
          <a:bodyPr/>
          <a:lstStyle/>
          <a:p>
            <a:fld id="{17067928-364C-448D-8732-D638C65C8496}" type="slidenum">
              <a:rPr lang="en-US" smtClean="0"/>
              <a:t>16</a:t>
            </a:fld>
            <a:endParaRPr lang="en-US" dirty="0"/>
          </a:p>
        </p:txBody>
      </p:sp>
    </p:spTree>
    <p:extLst>
      <p:ext uri="{BB962C8B-B14F-4D97-AF65-F5344CB8AC3E}">
        <p14:creationId xmlns:p14="http://schemas.microsoft.com/office/powerpoint/2010/main" val="3138015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344965"/>
            <a:ext cx="10990907" cy="943904"/>
          </a:xfrm>
        </p:spPr>
        <p:txBody>
          <a:bodyPr>
            <a:normAutofit fontScale="90000"/>
          </a:bodyPr>
          <a:lstStyle/>
          <a:p>
            <a:pPr algn="ctr"/>
            <a:br>
              <a:rPr lang="en-US" sz="2000" b="1" dirty="0"/>
            </a:br>
            <a:r>
              <a:rPr lang="en-US" sz="4000" b="1" dirty="0"/>
              <a:t>Jobs</a:t>
            </a:r>
            <a:br>
              <a:rPr lang="en-US" b="1" dirty="0"/>
            </a:br>
            <a:br>
              <a:rPr lang="en-US" sz="2700" b="1" dirty="0"/>
            </a:br>
            <a:endParaRPr lang="en-US" sz="2700" b="1" dirty="0"/>
          </a:p>
        </p:txBody>
      </p:sp>
      <p:sp>
        <p:nvSpPr>
          <p:cNvPr id="23" name="Rectangle 22"/>
          <p:cNvSpPr/>
          <p:nvPr/>
        </p:nvSpPr>
        <p:spPr>
          <a:xfrm>
            <a:off x="154446" y="204967"/>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TextBox 3"/>
          <p:cNvSpPr txBox="1"/>
          <p:nvPr/>
        </p:nvSpPr>
        <p:spPr>
          <a:xfrm>
            <a:off x="444137" y="936783"/>
            <a:ext cx="11059886" cy="2677656"/>
          </a:xfrm>
          <a:prstGeom prst="rect">
            <a:avLst/>
          </a:prstGeom>
          <a:noFill/>
        </p:spPr>
        <p:txBody>
          <a:bodyPr wrap="square" rtlCol="0">
            <a:spAutoFit/>
          </a:bodyPr>
          <a:lstStyle/>
          <a:p>
            <a:pPr marL="285750" indent="-285750">
              <a:buFont typeface="Arial" panose="020B0604020202020204" pitchFamily="34" charset="0"/>
              <a:buChar char="•"/>
            </a:pPr>
            <a:r>
              <a:rPr lang="en-US" sz="2400" b="1" dirty="0"/>
              <a:t>Jobs will not be uploaded from Salary Planner.  </a:t>
            </a:r>
            <a:r>
              <a:rPr lang="en-US" sz="2400" dirty="0"/>
              <a:t>However, you may still want to review them for correctness.  It will also help you when budgeting the Position (reminder: The Job Proposed Salary feeds the </a:t>
            </a:r>
            <a:r>
              <a:rPr lang="en-US" sz="2400" u="sng" dirty="0"/>
              <a:t>Estimated Fiscal Year Budget</a:t>
            </a:r>
            <a:r>
              <a:rPr lang="en-US" sz="2400" dirty="0"/>
              <a:t> field on the </a:t>
            </a:r>
            <a:r>
              <a:rPr lang="en-US" sz="2400" i="1" dirty="0"/>
              <a:t>List by Positions</a:t>
            </a:r>
            <a:r>
              <a:rPr lang="en-US" sz="2400" dirty="0"/>
              <a:t>).</a:t>
            </a:r>
          </a:p>
          <a:p>
            <a:endParaRPr lang="en-US" sz="2400" dirty="0"/>
          </a:p>
          <a:p>
            <a:pPr marL="285750" indent="-285750">
              <a:buFont typeface="Arial" panose="020B0604020202020204" pitchFamily="34" charset="0"/>
              <a:buChar char="•"/>
            </a:pPr>
            <a:r>
              <a:rPr lang="en-US" sz="2400" dirty="0"/>
              <a:t>We ask that you do not make changes to Jobs.  If you do make changes for budgeting purposes, just remember these will not be loaded.</a:t>
            </a:r>
          </a:p>
        </p:txBody>
      </p:sp>
      <p:sp>
        <p:nvSpPr>
          <p:cNvPr id="3" name="Title 1">
            <a:extLst>
              <a:ext uri="{FF2B5EF4-FFF2-40B4-BE49-F238E27FC236}">
                <a16:creationId xmlns:a16="http://schemas.microsoft.com/office/drawing/2014/main" id="{3BCC5D3C-5620-E5DE-ED76-FEBF9B5E600A}"/>
              </a:ext>
            </a:extLst>
          </p:cNvPr>
          <p:cNvSpPr txBox="1">
            <a:spLocks/>
          </p:cNvSpPr>
          <p:nvPr/>
        </p:nvSpPr>
        <p:spPr>
          <a:xfrm>
            <a:off x="600546" y="3605913"/>
            <a:ext cx="10990907" cy="989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Adjusting for Termination of Jobs</a:t>
            </a:r>
          </a:p>
        </p:txBody>
      </p:sp>
      <p:sp>
        <p:nvSpPr>
          <p:cNvPr id="5" name="Content Placeholder 2">
            <a:extLst>
              <a:ext uri="{FF2B5EF4-FFF2-40B4-BE49-F238E27FC236}">
                <a16:creationId xmlns:a16="http://schemas.microsoft.com/office/drawing/2014/main" id="{BF60EF00-D962-9FFB-8106-EAD53C266712}"/>
              </a:ext>
            </a:extLst>
          </p:cNvPr>
          <p:cNvSpPr>
            <a:spLocks noGrp="1"/>
          </p:cNvSpPr>
          <p:nvPr>
            <p:ph idx="1"/>
          </p:nvPr>
        </p:nvSpPr>
        <p:spPr>
          <a:xfrm>
            <a:off x="444137" y="4618141"/>
            <a:ext cx="10926596" cy="1569700"/>
          </a:xfrm>
        </p:spPr>
        <p:txBody>
          <a:bodyPr>
            <a:normAutofit/>
          </a:bodyPr>
          <a:lstStyle/>
          <a:p>
            <a:r>
              <a:rPr lang="en-US" sz="2400" dirty="0"/>
              <a:t>If you have an employee whose Job has a termination date ON or AFTER July 1, the Position budget can be adjusted to reflect the amount you expect to pay the current (and new employee if refilling the Position) for the full year.  This is the amount you will budget in Budget Development.</a:t>
            </a:r>
          </a:p>
        </p:txBody>
      </p:sp>
      <p:sp>
        <p:nvSpPr>
          <p:cNvPr id="6" name="Slide Number Placeholder 5">
            <a:extLst>
              <a:ext uri="{FF2B5EF4-FFF2-40B4-BE49-F238E27FC236}">
                <a16:creationId xmlns:a16="http://schemas.microsoft.com/office/drawing/2014/main" id="{32B0D5EA-5D7F-D1FB-64EF-6D74C5277D0C}"/>
              </a:ext>
            </a:extLst>
          </p:cNvPr>
          <p:cNvSpPr>
            <a:spLocks noGrp="1"/>
          </p:cNvSpPr>
          <p:nvPr>
            <p:ph type="sldNum" sz="quarter" idx="12"/>
          </p:nvPr>
        </p:nvSpPr>
        <p:spPr/>
        <p:txBody>
          <a:bodyPr/>
          <a:lstStyle/>
          <a:p>
            <a:fld id="{17067928-364C-448D-8732-D638C65C8496}" type="slidenum">
              <a:rPr lang="en-US" smtClean="0"/>
              <a:t>17</a:t>
            </a:fld>
            <a:endParaRPr lang="en-US" dirty="0"/>
          </a:p>
        </p:txBody>
      </p:sp>
    </p:spTree>
    <p:extLst>
      <p:ext uri="{BB962C8B-B14F-4D97-AF65-F5344CB8AC3E}">
        <p14:creationId xmlns:p14="http://schemas.microsoft.com/office/powerpoint/2010/main" val="1182913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54446" y="21359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TextBox 3"/>
          <p:cNvSpPr txBox="1"/>
          <p:nvPr/>
        </p:nvSpPr>
        <p:spPr>
          <a:xfrm>
            <a:off x="488793" y="897718"/>
            <a:ext cx="11059886" cy="400110"/>
          </a:xfrm>
          <a:prstGeom prst="rect">
            <a:avLst/>
          </a:prstGeom>
          <a:noFill/>
        </p:spPr>
        <p:txBody>
          <a:bodyPr wrap="square" rtlCol="0">
            <a:spAutoFit/>
          </a:bodyPr>
          <a:lstStyle/>
          <a:p>
            <a:r>
              <a:rPr lang="en-US" sz="2000" dirty="0"/>
              <a:t>If you want to look at the Job information for a Position, use the </a:t>
            </a:r>
            <a:r>
              <a:rPr lang="en-US" sz="2000" i="1" dirty="0"/>
              <a:t>Employee</a:t>
            </a:r>
            <a:r>
              <a:rPr lang="en-US" sz="2000" dirty="0"/>
              <a:t> link to the right.</a:t>
            </a:r>
            <a:endParaRPr lang="en-US" sz="2800" dirty="0"/>
          </a:p>
        </p:txBody>
      </p:sp>
      <p:pic>
        <p:nvPicPr>
          <p:cNvPr id="9" name="Picture 8">
            <a:extLst>
              <a:ext uri="{FF2B5EF4-FFF2-40B4-BE49-F238E27FC236}">
                <a16:creationId xmlns:a16="http://schemas.microsoft.com/office/drawing/2014/main" id="{8C7C4212-9400-4A27-A257-3AC066908C4B}"/>
              </a:ext>
            </a:extLst>
          </p:cNvPr>
          <p:cNvPicPr>
            <a:picLocks noChangeAspect="1"/>
          </p:cNvPicPr>
          <p:nvPr/>
        </p:nvPicPr>
        <p:blipFill>
          <a:blip r:embed="rId2"/>
          <a:stretch>
            <a:fillRect/>
          </a:stretch>
        </p:blipFill>
        <p:spPr>
          <a:xfrm>
            <a:off x="404903" y="1619492"/>
            <a:ext cx="10785349" cy="682734"/>
          </a:xfrm>
          <a:prstGeom prst="rect">
            <a:avLst/>
          </a:prstGeom>
        </p:spPr>
      </p:pic>
      <p:pic>
        <p:nvPicPr>
          <p:cNvPr id="13" name="Picture 12">
            <a:extLst>
              <a:ext uri="{FF2B5EF4-FFF2-40B4-BE49-F238E27FC236}">
                <a16:creationId xmlns:a16="http://schemas.microsoft.com/office/drawing/2014/main" id="{3316AB74-6C7C-4F1E-BA91-DC835A91B7EB}"/>
              </a:ext>
            </a:extLst>
          </p:cNvPr>
          <p:cNvPicPr>
            <a:picLocks noChangeAspect="1"/>
          </p:cNvPicPr>
          <p:nvPr/>
        </p:nvPicPr>
        <p:blipFill>
          <a:blip r:embed="rId3"/>
          <a:stretch>
            <a:fillRect/>
          </a:stretch>
        </p:blipFill>
        <p:spPr>
          <a:xfrm>
            <a:off x="488793" y="3916261"/>
            <a:ext cx="8906877" cy="1131813"/>
          </a:xfrm>
          <a:prstGeom prst="rect">
            <a:avLst/>
          </a:prstGeom>
        </p:spPr>
      </p:pic>
      <p:sp>
        <p:nvSpPr>
          <p:cNvPr id="14" name="TextBox 13">
            <a:extLst>
              <a:ext uri="{FF2B5EF4-FFF2-40B4-BE49-F238E27FC236}">
                <a16:creationId xmlns:a16="http://schemas.microsoft.com/office/drawing/2014/main" id="{2A746A3E-B740-4E36-8486-CAE6556A0B66}"/>
              </a:ext>
            </a:extLst>
          </p:cNvPr>
          <p:cNvSpPr txBox="1"/>
          <p:nvPr/>
        </p:nvSpPr>
        <p:spPr>
          <a:xfrm>
            <a:off x="587229" y="2994870"/>
            <a:ext cx="7826929" cy="369332"/>
          </a:xfrm>
          <a:prstGeom prst="rect">
            <a:avLst/>
          </a:prstGeom>
          <a:noFill/>
        </p:spPr>
        <p:txBody>
          <a:bodyPr wrap="square" rtlCol="0">
            <a:spAutoFit/>
          </a:bodyPr>
          <a:lstStyle/>
          <a:p>
            <a:r>
              <a:rPr lang="en-US" dirty="0"/>
              <a:t>This will take you to a screen showing the employee(s) in that Position.</a:t>
            </a:r>
          </a:p>
        </p:txBody>
      </p:sp>
      <p:sp>
        <p:nvSpPr>
          <p:cNvPr id="2" name="Slide Number Placeholder 1">
            <a:extLst>
              <a:ext uri="{FF2B5EF4-FFF2-40B4-BE49-F238E27FC236}">
                <a16:creationId xmlns:a16="http://schemas.microsoft.com/office/drawing/2014/main" id="{394B0CAB-57CC-5507-CF7C-35B2C1F269C5}"/>
              </a:ext>
            </a:extLst>
          </p:cNvPr>
          <p:cNvSpPr>
            <a:spLocks noGrp="1"/>
          </p:cNvSpPr>
          <p:nvPr>
            <p:ph type="sldNum" sz="quarter" idx="12"/>
          </p:nvPr>
        </p:nvSpPr>
        <p:spPr/>
        <p:txBody>
          <a:bodyPr/>
          <a:lstStyle/>
          <a:p>
            <a:fld id="{17067928-364C-448D-8732-D638C65C8496}" type="slidenum">
              <a:rPr lang="en-US" smtClean="0"/>
              <a:t>18</a:t>
            </a:fld>
            <a:endParaRPr lang="en-US" dirty="0"/>
          </a:p>
        </p:txBody>
      </p:sp>
    </p:spTree>
    <p:extLst>
      <p:ext uri="{BB962C8B-B14F-4D97-AF65-F5344CB8AC3E}">
        <p14:creationId xmlns:p14="http://schemas.microsoft.com/office/powerpoint/2010/main" val="3487534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332" y="223935"/>
            <a:ext cx="9144000" cy="1142363"/>
          </a:xfrm>
        </p:spPr>
        <p:txBody>
          <a:bodyPr>
            <a:normAutofit/>
          </a:bodyPr>
          <a:lstStyle/>
          <a:p>
            <a:r>
              <a:rPr lang="en-US" sz="5400" b="1" dirty="0">
                <a:latin typeface="+mn-lt"/>
                <a:cs typeface="Arial" panose="020B0604020202020204" pitchFamily="34" charset="0"/>
              </a:rPr>
              <a:t>Salary Planner Reports</a:t>
            </a:r>
          </a:p>
        </p:txBody>
      </p:sp>
      <p:sp>
        <p:nvSpPr>
          <p:cNvPr id="6" name="Rectangle 5"/>
          <p:cNvSpPr/>
          <p:nvPr/>
        </p:nvSpPr>
        <p:spPr>
          <a:xfrm>
            <a:off x="233265" y="205273"/>
            <a:ext cx="11728580" cy="642879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itle 1">
            <a:extLst>
              <a:ext uri="{FF2B5EF4-FFF2-40B4-BE49-F238E27FC236}">
                <a16:creationId xmlns:a16="http://schemas.microsoft.com/office/drawing/2014/main" id="{023C7A47-4DEC-4F87-888F-DEB7DA0694C0}"/>
              </a:ext>
            </a:extLst>
          </p:cNvPr>
          <p:cNvSpPr txBox="1">
            <a:spLocks/>
          </p:cNvSpPr>
          <p:nvPr/>
        </p:nvSpPr>
        <p:spPr>
          <a:xfrm>
            <a:off x="718656" y="2013357"/>
            <a:ext cx="10145087" cy="391766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Reports are located in the </a:t>
            </a:r>
            <a:r>
              <a:rPr lang="en-US" sz="2800" dirty="0" err="1">
                <a:latin typeface="+mn-lt"/>
                <a:cs typeface="Arial" panose="020B0604020202020204" pitchFamily="34" charset="0"/>
              </a:rPr>
              <a:t>ePrint</a:t>
            </a:r>
            <a:r>
              <a:rPr lang="en-US" sz="2800" dirty="0">
                <a:latin typeface="+mn-lt"/>
                <a:cs typeface="Arial" panose="020B0604020202020204" pitchFamily="34" charset="0"/>
              </a:rPr>
              <a:t> repository of each Chart.</a:t>
            </a:r>
          </a:p>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The character at the end of the report name represents the Chart,</a:t>
            </a:r>
          </a:p>
          <a:p>
            <a:pPr algn="l">
              <a:lnSpc>
                <a:spcPct val="120000"/>
              </a:lnSpc>
            </a:pPr>
            <a:r>
              <a:rPr lang="en-US" sz="2800" dirty="0">
                <a:latin typeface="+mn-lt"/>
                <a:cs typeface="Arial" panose="020B0604020202020204" pitchFamily="34" charset="0"/>
              </a:rPr>
              <a:t>         i.e. FI_BD_SALARY_WAGE_COMPARE_</a:t>
            </a:r>
            <a:r>
              <a:rPr lang="en-US" sz="2800" dirty="0">
                <a:highlight>
                  <a:srgbClr val="FFFF00"/>
                </a:highlight>
                <a:latin typeface="+mn-lt"/>
                <a:cs typeface="Arial" panose="020B0604020202020204" pitchFamily="34" charset="0"/>
              </a:rPr>
              <a:t>1</a:t>
            </a:r>
            <a:r>
              <a:rPr lang="en-US" sz="2800" dirty="0">
                <a:latin typeface="+mn-lt"/>
                <a:cs typeface="Arial" panose="020B0604020202020204" pitchFamily="34" charset="0"/>
              </a:rPr>
              <a:t> is for Chart 1 and is in the Finance 1</a:t>
            </a:r>
          </a:p>
          <a:p>
            <a:pPr algn="l">
              <a:lnSpc>
                <a:spcPct val="120000"/>
              </a:lnSpc>
            </a:pPr>
            <a:r>
              <a:rPr lang="en-US" sz="2800" dirty="0">
                <a:latin typeface="+mn-lt"/>
                <a:cs typeface="Arial" panose="020B0604020202020204" pitchFamily="34" charset="0"/>
              </a:rPr>
              <a:t>         repository.</a:t>
            </a:r>
          </a:p>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Be observant of the run date; it will be the latest date there is output.</a:t>
            </a:r>
          </a:p>
          <a:p>
            <a:pPr algn="l">
              <a:lnSpc>
                <a:spcPct val="120000"/>
              </a:lnSpc>
            </a:pPr>
            <a:r>
              <a:rPr lang="en-US" sz="2800" dirty="0">
                <a:latin typeface="+mn-lt"/>
                <a:cs typeface="Arial" panose="020B0604020202020204" pitchFamily="34" charset="0"/>
              </a:rPr>
              <a:t>         Example:  If there was a May 1 report but nothing May 2, the latest date</a:t>
            </a:r>
          </a:p>
          <a:p>
            <a:pPr algn="l">
              <a:lnSpc>
                <a:spcPct val="120000"/>
              </a:lnSpc>
            </a:pPr>
            <a:r>
              <a:rPr lang="en-US" sz="2800" dirty="0">
                <a:latin typeface="+mn-lt"/>
                <a:cs typeface="Arial" panose="020B0604020202020204" pitchFamily="34" charset="0"/>
              </a:rPr>
              <a:t>         will be May 1.</a:t>
            </a: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p:txBody>
      </p:sp>
      <p:pic>
        <p:nvPicPr>
          <p:cNvPr id="4" name="Picture 3">
            <a:extLst>
              <a:ext uri="{FF2B5EF4-FFF2-40B4-BE49-F238E27FC236}">
                <a16:creationId xmlns:a16="http://schemas.microsoft.com/office/drawing/2014/main" id="{C25607AB-59B2-4D0D-81F6-5D70EE58A445}"/>
              </a:ext>
            </a:extLst>
          </p:cNvPr>
          <p:cNvPicPr>
            <a:picLocks noChangeAspect="1"/>
          </p:cNvPicPr>
          <p:nvPr/>
        </p:nvPicPr>
        <p:blipFill>
          <a:blip r:embed="rId3"/>
          <a:stretch>
            <a:fillRect/>
          </a:stretch>
        </p:blipFill>
        <p:spPr>
          <a:xfrm>
            <a:off x="1742113" y="5044230"/>
            <a:ext cx="2466975" cy="1104900"/>
          </a:xfrm>
          <a:prstGeom prst="rect">
            <a:avLst/>
          </a:prstGeom>
        </p:spPr>
      </p:pic>
      <p:sp>
        <p:nvSpPr>
          <p:cNvPr id="3" name="Slide Number Placeholder 1">
            <a:extLst>
              <a:ext uri="{FF2B5EF4-FFF2-40B4-BE49-F238E27FC236}">
                <a16:creationId xmlns:a16="http://schemas.microsoft.com/office/drawing/2014/main" id="{73BCF17A-3D1A-B95D-F2A7-59226EA59AD1}"/>
              </a:ext>
            </a:extLst>
          </p:cNvPr>
          <p:cNvSpPr>
            <a:spLocks noGrp="1"/>
          </p:cNvSpPr>
          <p:nvPr>
            <p:ph type="sldNum" sz="quarter" idx="12"/>
          </p:nvPr>
        </p:nvSpPr>
        <p:spPr>
          <a:xfrm>
            <a:off x="8610600" y="6347724"/>
            <a:ext cx="2743200" cy="365125"/>
          </a:xfrm>
        </p:spPr>
        <p:txBody>
          <a:bodyPr/>
          <a:lstStyle/>
          <a:p>
            <a:fld id="{17067928-364C-448D-8732-D638C65C8496}" type="slidenum">
              <a:rPr lang="en-US" smtClean="0"/>
              <a:t>19</a:t>
            </a:fld>
            <a:endParaRPr lang="en-US" dirty="0"/>
          </a:p>
        </p:txBody>
      </p:sp>
    </p:spTree>
    <p:extLst>
      <p:ext uri="{BB962C8B-B14F-4D97-AF65-F5344CB8AC3E}">
        <p14:creationId xmlns:p14="http://schemas.microsoft.com/office/powerpoint/2010/main" val="272842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360194"/>
            <a:ext cx="10515600" cy="1325563"/>
          </a:xfrm>
        </p:spPr>
        <p:txBody>
          <a:bodyPr>
            <a:normAutofit/>
          </a:bodyPr>
          <a:lstStyle/>
          <a:p>
            <a:r>
              <a:rPr lang="en-US" sz="2000" dirty="0"/>
              <a:t>Login to Self Service Banner; select Employee.</a:t>
            </a:r>
          </a:p>
        </p:txBody>
      </p:sp>
      <p:sp>
        <p:nvSpPr>
          <p:cNvPr id="23" name="Rectangle 22"/>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 name="Content Placeholder 9"/>
          <p:cNvPicPr>
            <a:picLocks noGrp="1" noChangeAspect="1"/>
          </p:cNvPicPr>
          <p:nvPr>
            <p:ph idx="1"/>
          </p:nvPr>
        </p:nvPicPr>
        <p:blipFill>
          <a:blip r:embed="rId2"/>
          <a:stretch>
            <a:fillRect/>
          </a:stretch>
        </p:blipFill>
        <p:spPr>
          <a:xfrm>
            <a:off x="839755" y="1621912"/>
            <a:ext cx="10515600" cy="4020483"/>
          </a:xfrm>
          <a:prstGeom prst="rect">
            <a:avLst/>
          </a:prstGeom>
        </p:spPr>
      </p:pic>
      <p:sp>
        <p:nvSpPr>
          <p:cNvPr id="6" name="Right Arrow 7">
            <a:extLst>
              <a:ext uri="{FF2B5EF4-FFF2-40B4-BE49-F238E27FC236}">
                <a16:creationId xmlns:a16="http://schemas.microsoft.com/office/drawing/2014/main" id="{1BA33757-462F-4DAC-92E6-A103BFE636A8}"/>
              </a:ext>
            </a:extLst>
          </p:cNvPr>
          <p:cNvSpPr/>
          <p:nvPr/>
        </p:nvSpPr>
        <p:spPr>
          <a:xfrm rot="16200000">
            <a:off x="3823288" y="2727733"/>
            <a:ext cx="433773" cy="287274"/>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B9798043-1CCE-F39B-D952-B5F00595A672}"/>
              </a:ext>
            </a:extLst>
          </p:cNvPr>
          <p:cNvSpPr>
            <a:spLocks noGrp="1"/>
          </p:cNvSpPr>
          <p:nvPr>
            <p:ph type="sldNum" sz="quarter" idx="12"/>
          </p:nvPr>
        </p:nvSpPr>
        <p:spPr/>
        <p:txBody>
          <a:bodyPr/>
          <a:lstStyle/>
          <a:p>
            <a:fld id="{17067928-364C-448D-8732-D638C65C8496}" type="slidenum">
              <a:rPr lang="en-US" smtClean="0"/>
              <a:t>2</a:t>
            </a:fld>
            <a:endParaRPr lang="en-US" dirty="0"/>
          </a:p>
        </p:txBody>
      </p:sp>
    </p:spTree>
    <p:extLst>
      <p:ext uri="{BB962C8B-B14F-4D97-AF65-F5344CB8AC3E}">
        <p14:creationId xmlns:p14="http://schemas.microsoft.com/office/powerpoint/2010/main" val="311251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332" y="223935"/>
            <a:ext cx="9144000" cy="1142363"/>
          </a:xfrm>
        </p:spPr>
        <p:txBody>
          <a:bodyPr>
            <a:normAutofit/>
          </a:bodyPr>
          <a:lstStyle/>
          <a:p>
            <a:r>
              <a:rPr lang="en-US" sz="5400" b="1" dirty="0">
                <a:latin typeface="+mn-lt"/>
                <a:cs typeface="Arial" panose="020B0604020202020204" pitchFamily="34" charset="0"/>
              </a:rPr>
              <a:t>Salary Planner Reports</a:t>
            </a:r>
          </a:p>
        </p:txBody>
      </p:sp>
      <p:sp>
        <p:nvSpPr>
          <p:cNvPr id="6" name="Rectangle 5"/>
          <p:cNvSpPr/>
          <p:nvPr/>
        </p:nvSpPr>
        <p:spPr>
          <a:xfrm>
            <a:off x="233265" y="205273"/>
            <a:ext cx="11728580" cy="642879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itle 1">
            <a:extLst>
              <a:ext uri="{FF2B5EF4-FFF2-40B4-BE49-F238E27FC236}">
                <a16:creationId xmlns:a16="http://schemas.microsoft.com/office/drawing/2014/main" id="{023C7A47-4DEC-4F87-888F-DEB7DA0694C0}"/>
              </a:ext>
            </a:extLst>
          </p:cNvPr>
          <p:cNvSpPr txBox="1">
            <a:spLocks/>
          </p:cNvSpPr>
          <p:nvPr/>
        </p:nvSpPr>
        <p:spPr>
          <a:xfrm>
            <a:off x="802545" y="1284292"/>
            <a:ext cx="10145087" cy="39176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400" dirty="0">
                <a:latin typeface="+mn-lt"/>
                <a:cs typeface="Arial" panose="020B0604020202020204" pitchFamily="34" charset="0"/>
              </a:rPr>
              <a:t>Because we are loading ONLY </a:t>
            </a:r>
            <a:r>
              <a:rPr lang="en-US" sz="2400" b="1" dirty="0">
                <a:latin typeface="+mn-lt"/>
                <a:cs typeface="Arial" panose="020B0604020202020204" pitchFamily="34" charset="0"/>
              </a:rPr>
              <a:t>Position</a:t>
            </a:r>
            <a:r>
              <a:rPr lang="en-US" sz="2400" dirty="0">
                <a:latin typeface="+mn-lt"/>
                <a:cs typeface="Arial" panose="020B0604020202020204" pitchFamily="34" charset="0"/>
              </a:rPr>
              <a:t> budgets, there are four </a:t>
            </a:r>
            <a:r>
              <a:rPr lang="en-US" sz="2400" dirty="0" err="1">
                <a:latin typeface="+mn-lt"/>
                <a:cs typeface="Arial" panose="020B0604020202020204" pitchFamily="34" charset="0"/>
              </a:rPr>
              <a:t>ePrint</a:t>
            </a:r>
            <a:r>
              <a:rPr lang="en-US" sz="2400" dirty="0">
                <a:latin typeface="+mn-lt"/>
                <a:cs typeface="Arial" panose="020B0604020202020204" pitchFamily="34" charset="0"/>
              </a:rPr>
              <a:t> reports you need to review.  All other Salary Planner reports pertain to Jobs.  We will not be running them since Jobs will not be loaded.</a:t>
            </a: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p:txBody>
      </p:sp>
      <p:pic>
        <p:nvPicPr>
          <p:cNvPr id="5" name="Picture 4">
            <a:extLst>
              <a:ext uri="{FF2B5EF4-FFF2-40B4-BE49-F238E27FC236}">
                <a16:creationId xmlns:a16="http://schemas.microsoft.com/office/drawing/2014/main" id="{92466D27-0CA3-489E-AFD6-2CA6E3526387}"/>
              </a:ext>
            </a:extLst>
          </p:cNvPr>
          <p:cNvPicPr>
            <a:picLocks noChangeAspect="1"/>
          </p:cNvPicPr>
          <p:nvPr/>
        </p:nvPicPr>
        <p:blipFill>
          <a:blip r:embed="rId3"/>
          <a:stretch>
            <a:fillRect/>
          </a:stretch>
        </p:blipFill>
        <p:spPr>
          <a:xfrm>
            <a:off x="3113340" y="3281941"/>
            <a:ext cx="5523496" cy="2475818"/>
          </a:xfrm>
          <a:prstGeom prst="rect">
            <a:avLst/>
          </a:prstGeom>
        </p:spPr>
      </p:pic>
      <p:pic>
        <p:nvPicPr>
          <p:cNvPr id="4" name="Picture 3">
            <a:extLst>
              <a:ext uri="{FF2B5EF4-FFF2-40B4-BE49-F238E27FC236}">
                <a16:creationId xmlns:a16="http://schemas.microsoft.com/office/drawing/2014/main" id="{8A0F6C30-0457-1729-68D6-0513C2DAA2AA}"/>
              </a:ext>
            </a:extLst>
          </p:cNvPr>
          <p:cNvPicPr>
            <a:picLocks noChangeAspect="1"/>
          </p:cNvPicPr>
          <p:nvPr/>
        </p:nvPicPr>
        <p:blipFill>
          <a:blip r:embed="rId4"/>
          <a:stretch>
            <a:fillRect/>
          </a:stretch>
        </p:blipFill>
        <p:spPr>
          <a:xfrm>
            <a:off x="3113340" y="5775299"/>
            <a:ext cx="5523496" cy="505672"/>
          </a:xfrm>
          <a:prstGeom prst="rect">
            <a:avLst/>
          </a:prstGeom>
        </p:spPr>
      </p:pic>
      <p:sp>
        <p:nvSpPr>
          <p:cNvPr id="3" name="Slide Number Placeholder 1">
            <a:extLst>
              <a:ext uri="{FF2B5EF4-FFF2-40B4-BE49-F238E27FC236}">
                <a16:creationId xmlns:a16="http://schemas.microsoft.com/office/drawing/2014/main" id="{76808330-9C83-C41A-D9B5-3D59365D7E6B}"/>
              </a:ext>
            </a:extLst>
          </p:cNvPr>
          <p:cNvSpPr>
            <a:spLocks noGrp="1"/>
          </p:cNvSpPr>
          <p:nvPr>
            <p:ph type="sldNum" sz="quarter" idx="12"/>
          </p:nvPr>
        </p:nvSpPr>
        <p:spPr>
          <a:xfrm>
            <a:off x="8610600" y="6339098"/>
            <a:ext cx="2743200" cy="365125"/>
          </a:xfrm>
        </p:spPr>
        <p:txBody>
          <a:bodyPr/>
          <a:lstStyle/>
          <a:p>
            <a:fld id="{17067928-364C-448D-8732-D638C65C8496}" type="slidenum">
              <a:rPr lang="en-US" smtClean="0"/>
              <a:t>20</a:t>
            </a:fld>
            <a:endParaRPr lang="en-US" dirty="0"/>
          </a:p>
        </p:txBody>
      </p:sp>
    </p:spTree>
    <p:extLst>
      <p:ext uri="{BB962C8B-B14F-4D97-AF65-F5344CB8AC3E}">
        <p14:creationId xmlns:p14="http://schemas.microsoft.com/office/powerpoint/2010/main" val="1119107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5517936"/>
          </a:xfrm>
        </p:spPr>
        <p:txBody>
          <a:bodyPr>
            <a:normAutofit lnSpcReduction="10000"/>
          </a:bodyPr>
          <a:lstStyle/>
          <a:p>
            <a:pPr marL="0" indent="0" algn="ctr">
              <a:buNone/>
            </a:pPr>
            <a:r>
              <a:rPr lang="en-US" sz="3200" b="1" dirty="0"/>
              <a:t>FI_BD_POSITION_FUNDING_X </a:t>
            </a:r>
            <a:r>
              <a:rPr lang="en-US" sz="2000" b="1" dirty="0"/>
              <a:t>(X represents Chart)</a:t>
            </a:r>
          </a:p>
          <a:p>
            <a:pPr marL="0" indent="0" algn="ctr">
              <a:buNone/>
            </a:pPr>
            <a:r>
              <a:rPr lang="en-US" sz="3200" b="1" dirty="0"/>
              <a:t>Position Funding Report</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Lists Position labor distribution (how Position will be funded for the </a:t>
            </a:r>
            <a:r>
              <a:rPr lang="en-US" u="sng" dirty="0"/>
              <a:t>entire</a:t>
            </a:r>
            <a:r>
              <a:rPr lang="en-US" dirty="0"/>
              <a:t> year).  The Location indicates which Chart is associated with the Fund.  This report is in Excel.  Repository is based on the value in the Location field.</a:t>
            </a:r>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8CB23E5A-523A-4D81-AD29-DC17DEF371A3}"/>
              </a:ext>
            </a:extLst>
          </p:cNvPr>
          <p:cNvSpPr/>
          <p:nvPr/>
        </p:nvSpPr>
        <p:spPr>
          <a:xfrm>
            <a:off x="8717280" y="2246811"/>
            <a:ext cx="1245326"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AD7ECE2-F963-4676-8960-D4CE2F992429}"/>
              </a:ext>
            </a:extLst>
          </p:cNvPr>
          <p:cNvPicPr>
            <a:picLocks noChangeAspect="1"/>
          </p:cNvPicPr>
          <p:nvPr/>
        </p:nvPicPr>
        <p:blipFill>
          <a:blip r:embed="rId2"/>
          <a:stretch>
            <a:fillRect/>
          </a:stretch>
        </p:blipFill>
        <p:spPr>
          <a:xfrm>
            <a:off x="617359" y="2246811"/>
            <a:ext cx="11027508" cy="1910076"/>
          </a:xfrm>
          <a:prstGeom prst="rect">
            <a:avLst/>
          </a:prstGeom>
        </p:spPr>
      </p:pic>
      <p:sp>
        <p:nvSpPr>
          <p:cNvPr id="4" name="Slide Number Placeholder 3">
            <a:extLst>
              <a:ext uri="{FF2B5EF4-FFF2-40B4-BE49-F238E27FC236}">
                <a16:creationId xmlns:a16="http://schemas.microsoft.com/office/drawing/2014/main" id="{B376BB0C-0BF8-0480-8336-E54F8F511E7B}"/>
              </a:ext>
            </a:extLst>
          </p:cNvPr>
          <p:cNvSpPr>
            <a:spLocks noGrp="1"/>
          </p:cNvSpPr>
          <p:nvPr>
            <p:ph type="sldNum" sz="quarter" idx="12"/>
          </p:nvPr>
        </p:nvSpPr>
        <p:spPr/>
        <p:txBody>
          <a:bodyPr/>
          <a:lstStyle/>
          <a:p>
            <a:fld id="{17067928-364C-448D-8732-D638C65C8496}" type="slidenum">
              <a:rPr lang="en-US" smtClean="0"/>
              <a:t>21</a:t>
            </a:fld>
            <a:endParaRPr lang="en-US" dirty="0"/>
          </a:p>
        </p:txBody>
      </p:sp>
    </p:spTree>
    <p:extLst>
      <p:ext uri="{BB962C8B-B14F-4D97-AF65-F5344CB8AC3E}">
        <p14:creationId xmlns:p14="http://schemas.microsoft.com/office/powerpoint/2010/main" val="2378983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560716"/>
            <a:ext cx="11027507" cy="5771073"/>
          </a:xfrm>
        </p:spPr>
        <p:txBody>
          <a:bodyPr>
            <a:normAutofit fontScale="85000" lnSpcReduction="10000"/>
          </a:bodyPr>
          <a:lstStyle/>
          <a:p>
            <a:pPr marL="0" indent="0" algn="ctr">
              <a:buNone/>
            </a:pPr>
            <a:r>
              <a:rPr lang="en-US" sz="3200" b="1" dirty="0"/>
              <a:t>FI_BD_POSITION_FUNDING_X </a:t>
            </a:r>
            <a:r>
              <a:rPr lang="en-US" sz="2000" b="1" dirty="0"/>
              <a:t>(X represents Chart)</a:t>
            </a:r>
          </a:p>
          <a:p>
            <a:pPr marL="0" indent="0" algn="ctr">
              <a:buNone/>
            </a:pPr>
            <a:r>
              <a:rPr lang="en-US" sz="3200" b="1" dirty="0"/>
              <a:t>Position Funding Report - </a:t>
            </a:r>
            <a:r>
              <a:rPr lang="en-US" b="1" dirty="0"/>
              <a:t>No Matching Labor Distribution Found</a:t>
            </a:r>
          </a:p>
          <a:p>
            <a:pPr marL="0" indent="0" algn="ctr">
              <a:buNone/>
            </a:pPr>
            <a:endParaRPr lang="en-US" sz="1000" b="1" dirty="0"/>
          </a:p>
          <a:p>
            <a:pPr marL="0" indent="0">
              <a:buNone/>
            </a:pPr>
            <a:r>
              <a:rPr lang="en-US" dirty="0"/>
              <a:t>If a position is missing the Proposed labor distribution, an additional tab with a list of those positions will be generated.</a:t>
            </a:r>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When checking this report, if you see the </a:t>
            </a:r>
            <a:r>
              <a:rPr lang="en-US" i="1" u="sng" dirty="0"/>
              <a:t>No Fund Match</a:t>
            </a:r>
            <a:r>
              <a:rPr lang="en-US" dirty="0"/>
              <a:t> tab, you will need to check that tab to see if any of the positions listed belong to your area and enter a distribution.  Missing Position labor distributions will cause the upload process to reject.</a:t>
            </a:r>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8CB23E5A-523A-4D81-AD29-DC17DEF371A3}"/>
              </a:ext>
            </a:extLst>
          </p:cNvPr>
          <p:cNvSpPr/>
          <p:nvPr/>
        </p:nvSpPr>
        <p:spPr>
          <a:xfrm>
            <a:off x="8717280" y="2246811"/>
            <a:ext cx="1245326"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5E21C85-2865-E251-947D-581EBE802578}"/>
              </a:ext>
            </a:extLst>
          </p:cNvPr>
          <p:cNvPicPr>
            <a:picLocks noChangeAspect="1"/>
          </p:cNvPicPr>
          <p:nvPr/>
        </p:nvPicPr>
        <p:blipFill>
          <a:blip r:embed="rId2"/>
          <a:stretch>
            <a:fillRect/>
          </a:stretch>
        </p:blipFill>
        <p:spPr>
          <a:xfrm>
            <a:off x="642631" y="2528082"/>
            <a:ext cx="10583752" cy="1371791"/>
          </a:xfrm>
          <a:prstGeom prst="rect">
            <a:avLst/>
          </a:prstGeom>
        </p:spPr>
      </p:pic>
      <p:pic>
        <p:nvPicPr>
          <p:cNvPr id="9" name="Picture 8">
            <a:extLst>
              <a:ext uri="{FF2B5EF4-FFF2-40B4-BE49-F238E27FC236}">
                <a16:creationId xmlns:a16="http://schemas.microsoft.com/office/drawing/2014/main" id="{C9839786-12F5-39BD-3AA9-DC020F29A2A0}"/>
              </a:ext>
            </a:extLst>
          </p:cNvPr>
          <p:cNvPicPr>
            <a:picLocks noChangeAspect="1"/>
          </p:cNvPicPr>
          <p:nvPr/>
        </p:nvPicPr>
        <p:blipFill>
          <a:blip r:embed="rId3"/>
          <a:stretch>
            <a:fillRect/>
          </a:stretch>
        </p:blipFill>
        <p:spPr>
          <a:xfrm>
            <a:off x="1281939" y="4077595"/>
            <a:ext cx="3126157" cy="783623"/>
          </a:xfrm>
          <a:prstGeom prst="rect">
            <a:avLst/>
          </a:prstGeom>
        </p:spPr>
      </p:pic>
      <p:sp>
        <p:nvSpPr>
          <p:cNvPr id="4" name="Slide Number Placeholder 3">
            <a:extLst>
              <a:ext uri="{FF2B5EF4-FFF2-40B4-BE49-F238E27FC236}">
                <a16:creationId xmlns:a16="http://schemas.microsoft.com/office/drawing/2014/main" id="{3B85BAB2-F6F4-0505-CCD6-673635B6BA10}"/>
              </a:ext>
            </a:extLst>
          </p:cNvPr>
          <p:cNvSpPr>
            <a:spLocks noGrp="1"/>
          </p:cNvSpPr>
          <p:nvPr>
            <p:ph type="sldNum" sz="quarter" idx="12"/>
          </p:nvPr>
        </p:nvSpPr>
        <p:spPr/>
        <p:txBody>
          <a:bodyPr/>
          <a:lstStyle/>
          <a:p>
            <a:fld id="{17067928-364C-448D-8732-D638C65C8496}" type="slidenum">
              <a:rPr lang="en-US" smtClean="0"/>
              <a:t>22</a:t>
            </a:fld>
            <a:endParaRPr lang="en-US" dirty="0"/>
          </a:p>
        </p:txBody>
      </p:sp>
    </p:spTree>
    <p:extLst>
      <p:ext uri="{BB962C8B-B14F-4D97-AF65-F5344CB8AC3E}">
        <p14:creationId xmlns:p14="http://schemas.microsoft.com/office/powerpoint/2010/main" val="115909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358" y="662729"/>
            <a:ext cx="11027507" cy="5971336"/>
          </a:xfrm>
        </p:spPr>
        <p:txBody>
          <a:bodyPr>
            <a:normAutofit lnSpcReduction="10000"/>
          </a:bodyPr>
          <a:lstStyle/>
          <a:p>
            <a:pPr marL="0" indent="0" algn="ctr">
              <a:buNone/>
            </a:pPr>
            <a:r>
              <a:rPr lang="en-US" sz="3200" b="1" dirty="0"/>
              <a:t>FI_BD_SALARY_WAGE_COMPARE_X</a:t>
            </a:r>
            <a:endParaRPr lang="en-US" sz="2000" b="1" dirty="0"/>
          </a:p>
          <a:p>
            <a:pPr marL="0" indent="0" algn="ctr">
              <a:buNone/>
            </a:pPr>
            <a:r>
              <a:rPr lang="en-US" sz="3200" b="1" dirty="0"/>
              <a:t>Compare Finance to Position Funding</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Compares Salary Planner Position budgets to Budget Development Fund/Account amounts.  </a:t>
            </a:r>
            <a:r>
              <a:rPr lang="en-US" b="1" dirty="0"/>
              <a:t>Lines with “Problem” message must be corrected.*</a:t>
            </a:r>
            <a:r>
              <a:rPr lang="en-US" dirty="0"/>
              <a:t>  This report is in Excel.</a:t>
            </a:r>
            <a:endParaRPr lang="en-US" b="1" dirty="0"/>
          </a:p>
          <a:p>
            <a:pPr marL="0" indent="0">
              <a:buNone/>
            </a:pPr>
            <a:r>
              <a:rPr lang="en-US" dirty="0"/>
              <a:t>*Exception – differences within $1000</a:t>
            </a: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8CB23E5A-523A-4D81-AD29-DC17DEF371A3}"/>
              </a:ext>
            </a:extLst>
          </p:cNvPr>
          <p:cNvSpPr/>
          <p:nvPr/>
        </p:nvSpPr>
        <p:spPr>
          <a:xfrm>
            <a:off x="8717280" y="2246811"/>
            <a:ext cx="1245326"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9CC8F7-7BF3-A478-90DD-8CBF7BDC633B}"/>
              </a:ext>
            </a:extLst>
          </p:cNvPr>
          <p:cNvPicPr>
            <a:picLocks noChangeAspect="1"/>
          </p:cNvPicPr>
          <p:nvPr/>
        </p:nvPicPr>
        <p:blipFill>
          <a:blip r:embed="rId2"/>
          <a:stretch>
            <a:fillRect/>
          </a:stretch>
        </p:blipFill>
        <p:spPr>
          <a:xfrm>
            <a:off x="324679" y="1995867"/>
            <a:ext cx="11542642" cy="2207255"/>
          </a:xfrm>
          <a:prstGeom prst="rect">
            <a:avLst/>
          </a:prstGeom>
        </p:spPr>
      </p:pic>
      <p:sp>
        <p:nvSpPr>
          <p:cNvPr id="6" name="Slide Number Placeholder 5">
            <a:extLst>
              <a:ext uri="{FF2B5EF4-FFF2-40B4-BE49-F238E27FC236}">
                <a16:creationId xmlns:a16="http://schemas.microsoft.com/office/drawing/2014/main" id="{A50CB951-65E8-4991-7777-0014B1322066}"/>
              </a:ext>
            </a:extLst>
          </p:cNvPr>
          <p:cNvSpPr>
            <a:spLocks noGrp="1"/>
          </p:cNvSpPr>
          <p:nvPr>
            <p:ph type="sldNum" sz="quarter" idx="12"/>
          </p:nvPr>
        </p:nvSpPr>
        <p:spPr/>
        <p:txBody>
          <a:bodyPr/>
          <a:lstStyle/>
          <a:p>
            <a:fld id="{17067928-364C-448D-8732-D638C65C8496}" type="slidenum">
              <a:rPr lang="en-US" smtClean="0"/>
              <a:t>23</a:t>
            </a:fld>
            <a:endParaRPr lang="en-US" dirty="0"/>
          </a:p>
        </p:txBody>
      </p:sp>
    </p:spTree>
    <p:extLst>
      <p:ext uri="{BB962C8B-B14F-4D97-AF65-F5344CB8AC3E}">
        <p14:creationId xmlns:p14="http://schemas.microsoft.com/office/powerpoint/2010/main" val="2221522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CC132-A195-C8B0-6DDF-DAD60972D9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98F63-3800-7F29-35FC-0C6CD074F482}"/>
              </a:ext>
            </a:extLst>
          </p:cNvPr>
          <p:cNvSpPr>
            <a:spLocks noGrp="1"/>
          </p:cNvSpPr>
          <p:nvPr>
            <p:ph idx="1"/>
          </p:nvPr>
        </p:nvSpPr>
        <p:spPr>
          <a:xfrm>
            <a:off x="649358" y="662729"/>
            <a:ext cx="11027507" cy="4090426"/>
          </a:xfrm>
        </p:spPr>
        <p:txBody>
          <a:bodyPr>
            <a:normAutofit/>
          </a:bodyPr>
          <a:lstStyle/>
          <a:p>
            <a:pPr marL="0" indent="0" algn="ctr">
              <a:buNone/>
            </a:pPr>
            <a:r>
              <a:rPr lang="en-US" sz="3200" b="1" dirty="0"/>
              <a:t>FI_BD_SALARY_WAGE_COMPARE_X</a:t>
            </a:r>
            <a:endParaRPr lang="en-US" sz="2000" b="1" dirty="0"/>
          </a:p>
          <a:p>
            <a:pPr marL="0" indent="0" algn="ctr">
              <a:buNone/>
            </a:pPr>
            <a:endParaRPr lang="en-US" sz="1000" b="1" dirty="0"/>
          </a:p>
          <a:p>
            <a:endParaRPr lang="en-US" dirty="0"/>
          </a:p>
          <a:p>
            <a:pPr marL="0" indent="0">
              <a:buNone/>
            </a:pPr>
            <a:r>
              <a:rPr lang="en-US" sz="2400" dirty="0"/>
              <a:t>If you are unsure what positions are budgeted on a fund and/or account code, you can find that information by reviewing the position distribution download from Salary Planner.</a:t>
            </a:r>
          </a:p>
          <a:p>
            <a:pPr marL="0" indent="0">
              <a:buNone/>
            </a:pPr>
            <a:endParaRPr lang="en-US" sz="2400" dirty="0"/>
          </a:p>
          <a:p>
            <a:pPr marL="0" marR="0" indent="0">
              <a:buNone/>
            </a:pPr>
            <a:r>
              <a:rPr lang="en-US" sz="2400" dirty="0">
                <a:solidFill>
                  <a:srgbClr val="000000"/>
                </a:solidFill>
                <a:effectLst/>
                <a:latin typeface="Calibri (Body)"/>
                <a:ea typeface="Aptos" panose="020B0004020202020204" pitchFamily="34" charset="0"/>
              </a:rPr>
              <a:t>In our example, we have two account codes with more budgeted in Salary Planner than in Budget Development, so we want to look at the Salary Planner amount.</a:t>
            </a:r>
          </a:p>
          <a:p>
            <a:pPr marL="0" marR="0" indent="0">
              <a:buNone/>
            </a:pPr>
            <a:r>
              <a:rPr lang="en-US" sz="1800" dirty="0">
                <a:solidFill>
                  <a:srgbClr val="000000"/>
                </a:solidFill>
                <a:effectLst/>
                <a:latin typeface="Arial" panose="020B0604020202020204" pitchFamily="34" charset="0"/>
                <a:ea typeface="Aptos" panose="020B0004020202020204" pitchFamily="34" charset="0"/>
              </a:rPr>
              <a:t> </a:t>
            </a:r>
          </a:p>
          <a:p>
            <a:pPr marL="0" indent="0">
              <a:buNone/>
            </a:pPr>
            <a:endParaRPr lang="en-US" dirty="0"/>
          </a:p>
          <a:p>
            <a:endParaRPr lang="en-US" dirty="0"/>
          </a:p>
          <a:p>
            <a:pPr marL="0" indent="0">
              <a:buNone/>
            </a:pPr>
            <a:endParaRPr lang="en-US" dirty="0"/>
          </a:p>
          <a:p>
            <a:endParaRPr lang="en-US" dirty="0"/>
          </a:p>
          <a:p>
            <a:endParaRPr lang="en-US"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a:extLst>
              <a:ext uri="{FF2B5EF4-FFF2-40B4-BE49-F238E27FC236}">
                <a16:creationId xmlns:a16="http://schemas.microsoft.com/office/drawing/2014/main" id="{5A9EBD18-BD7A-E6BF-0965-CBBD595F38E8}"/>
              </a:ext>
            </a:extLst>
          </p:cNvPr>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19C337EB-587A-D829-6588-6262F19329EB}"/>
              </a:ext>
            </a:extLst>
          </p:cNvPr>
          <p:cNvPicPr>
            <a:picLocks noChangeAspect="1"/>
          </p:cNvPicPr>
          <p:nvPr/>
        </p:nvPicPr>
        <p:blipFill>
          <a:blip r:embed="rId2"/>
          <a:stretch>
            <a:fillRect/>
          </a:stretch>
        </p:blipFill>
        <p:spPr>
          <a:xfrm>
            <a:off x="873645" y="4753155"/>
            <a:ext cx="9676190" cy="1133333"/>
          </a:xfrm>
          <a:prstGeom prst="rect">
            <a:avLst/>
          </a:prstGeom>
        </p:spPr>
      </p:pic>
      <p:sp>
        <p:nvSpPr>
          <p:cNvPr id="2" name="Slide Number Placeholder 1">
            <a:extLst>
              <a:ext uri="{FF2B5EF4-FFF2-40B4-BE49-F238E27FC236}">
                <a16:creationId xmlns:a16="http://schemas.microsoft.com/office/drawing/2014/main" id="{79FE0DC7-90DE-BE2E-4EA1-332F26F52CA2}"/>
              </a:ext>
            </a:extLst>
          </p:cNvPr>
          <p:cNvSpPr>
            <a:spLocks noGrp="1"/>
          </p:cNvSpPr>
          <p:nvPr>
            <p:ph type="sldNum" sz="quarter" idx="12"/>
          </p:nvPr>
        </p:nvSpPr>
        <p:spPr/>
        <p:txBody>
          <a:bodyPr/>
          <a:lstStyle/>
          <a:p>
            <a:fld id="{17067928-364C-448D-8732-D638C65C8496}" type="slidenum">
              <a:rPr lang="en-US" smtClean="0"/>
              <a:t>24</a:t>
            </a:fld>
            <a:endParaRPr lang="en-US" dirty="0"/>
          </a:p>
        </p:txBody>
      </p:sp>
    </p:spTree>
    <p:extLst>
      <p:ext uri="{BB962C8B-B14F-4D97-AF65-F5344CB8AC3E}">
        <p14:creationId xmlns:p14="http://schemas.microsoft.com/office/powerpoint/2010/main" val="2082003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424AB-394E-BB51-B897-3E8B9194BED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CF661B-83E3-9B99-26E1-EF4B65DDC9E8}"/>
              </a:ext>
            </a:extLst>
          </p:cNvPr>
          <p:cNvSpPr>
            <a:spLocks noGrp="1"/>
          </p:cNvSpPr>
          <p:nvPr>
            <p:ph idx="1"/>
          </p:nvPr>
        </p:nvSpPr>
        <p:spPr>
          <a:xfrm>
            <a:off x="649358" y="662729"/>
            <a:ext cx="11027507" cy="1838931"/>
          </a:xfrm>
        </p:spPr>
        <p:txBody>
          <a:bodyPr>
            <a:normAutofit/>
          </a:bodyPr>
          <a:lstStyle/>
          <a:p>
            <a:pPr marL="0" indent="0" algn="ctr">
              <a:buNone/>
            </a:pPr>
            <a:r>
              <a:rPr lang="en-US" sz="3200" b="1" dirty="0"/>
              <a:t>FI_BD_SALARY_WAGE_COMPARE_X</a:t>
            </a:r>
            <a:endParaRPr lang="en-US" sz="2000" b="1" dirty="0"/>
          </a:p>
          <a:p>
            <a:pPr marL="0" indent="0" algn="ctr">
              <a:buNone/>
            </a:pPr>
            <a:endParaRPr lang="en-US" sz="1000" b="1" dirty="0"/>
          </a:p>
          <a:p>
            <a:pPr marL="0" marR="0" indent="0">
              <a:buNone/>
            </a:pPr>
            <a:r>
              <a:rPr lang="en-US" sz="2400" dirty="0">
                <a:effectLst/>
                <a:latin typeface="Calibri (Body)"/>
                <a:ea typeface="Aptos" panose="020B0004020202020204" pitchFamily="34" charset="0"/>
              </a:rPr>
              <a:t>To find out which positions are budgeted on these account codes, we need to download the position data and distribution from Salary Planner.</a:t>
            </a:r>
            <a:r>
              <a:rPr lang="en-US" sz="2400" dirty="0">
                <a:solidFill>
                  <a:srgbClr val="000000"/>
                </a:solidFill>
                <a:effectLst/>
                <a:latin typeface="Calibri (Body)"/>
                <a:ea typeface="Aptos" panose="020B0004020202020204" pitchFamily="34" charset="0"/>
              </a:rPr>
              <a:t> </a:t>
            </a:r>
          </a:p>
          <a:p>
            <a:pPr marL="0" indent="0">
              <a:buNone/>
            </a:pPr>
            <a:endParaRPr lang="en-US" sz="2400" dirty="0">
              <a:latin typeface="Calibri (Body)"/>
            </a:endParaRPr>
          </a:p>
          <a:p>
            <a:endParaRPr lang="en-US" dirty="0"/>
          </a:p>
          <a:p>
            <a:pPr marL="0" indent="0">
              <a:buNone/>
            </a:pPr>
            <a:endParaRPr lang="en-US" dirty="0"/>
          </a:p>
          <a:p>
            <a:endParaRPr lang="en-US"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a:extLst>
              <a:ext uri="{FF2B5EF4-FFF2-40B4-BE49-F238E27FC236}">
                <a16:creationId xmlns:a16="http://schemas.microsoft.com/office/drawing/2014/main" id="{2B51CE0D-4320-B323-C81B-A78C0B6435D5}"/>
              </a:ext>
            </a:extLst>
          </p:cNvPr>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 name="Picture 1">
            <a:extLst>
              <a:ext uri="{FF2B5EF4-FFF2-40B4-BE49-F238E27FC236}">
                <a16:creationId xmlns:a16="http://schemas.microsoft.com/office/drawing/2014/main" id="{F16D18EC-FD80-FC5F-44A0-44AB5C47195D}"/>
              </a:ext>
            </a:extLst>
          </p:cNvPr>
          <p:cNvPicPr>
            <a:picLocks noChangeAspect="1"/>
          </p:cNvPicPr>
          <p:nvPr/>
        </p:nvPicPr>
        <p:blipFill>
          <a:blip r:embed="rId2"/>
          <a:stretch>
            <a:fillRect/>
          </a:stretch>
        </p:blipFill>
        <p:spPr>
          <a:xfrm>
            <a:off x="3593086" y="2501660"/>
            <a:ext cx="4390476" cy="1733333"/>
          </a:xfrm>
          <a:prstGeom prst="rect">
            <a:avLst/>
          </a:prstGeom>
        </p:spPr>
      </p:pic>
      <p:sp>
        <p:nvSpPr>
          <p:cNvPr id="6" name="TextBox 5">
            <a:extLst>
              <a:ext uri="{FF2B5EF4-FFF2-40B4-BE49-F238E27FC236}">
                <a16:creationId xmlns:a16="http://schemas.microsoft.com/office/drawing/2014/main" id="{BC2A2930-5E7C-B5FD-F64A-7251EAD39CF9}"/>
              </a:ext>
            </a:extLst>
          </p:cNvPr>
          <p:cNvSpPr txBox="1"/>
          <p:nvPr/>
        </p:nvSpPr>
        <p:spPr>
          <a:xfrm>
            <a:off x="879894" y="4930822"/>
            <a:ext cx="9816860" cy="646331"/>
          </a:xfrm>
          <a:prstGeom prst="rect">
            <a:avLst/>
          </a:prstGeom>
          <a:noFill/>
        </p:spPr>
        <p:txBody>
          <a:bodyPr wrap="square" rtlCol="0">
            <a:spAutoFit/>
          </a:bodyPr>
          <a:lstStyle/>
          <a:p>
            <a:pPr marL="0" marR="0"/>
            <a:r>
              <a:rPr lang="en-US" sz="1800">
                <a:solidFill>
                  <a:srgbClr val="000000"/>
                </a:solidFill>
                <a:effectLst/>
                <a:latin typeface="Arial" panose="020B0604020202020204" pitchFamily="34" charset="0"/>
                <a:ea typeface="Aptos" panose="020B0004020202020204" pitchFamily="34" charset="0"/>
              </a:rPr>
              <a:t>On your download file, you will need to go to the labor distribution table (immediately below the position data table).  Find the fund and account code(s) you want to review.</a:t>
            </a:r>
          </a:p>
        </p:txBody>
      </p:sp>
      <p:sp>
        <p:nvSpPr>
          <p:cNvPr id="8" name="Slide Number Placeholder 7">
            <a:extLst>
              <a:ext uri="{FF2B5EF4-FFF2-40B4-BE49-F238E27FC236}">
                <a16:creationId xmlns:a16="http://schemas.microsoft.com/office/drawing/2014/main" id="{88436647-F28F-2983-BC22-3A590DF6739C}"/>
              </a:ext>
            </a:extLst>
          </p:cNvPr>
          <p:cNvSpPr>
            <a:spLocks noGrp="1"/>
          </p:cNvSpPr>
          <p:nvPr>
            <p:ph type="sldNum" sz="quarter" idx="12"/>
          </p:nvPr>
        </p:nvSpPr>
        <p:spPr/>
        <p:txBody>
          <a:bodyPr/>
          <a:lstStyle/>
          <a:p>
            <a:fld id="{17067928-364C-448D-8732-D638C65C8496}" type="slidenum">
              <a:rPr lang="en-US" smtClean="0"/>
              <a:t>25</a:t>
            </a:fld>
            <a:endParaRPr lang="en-US" dirty="0"/>
          </a:p>
        </p:txBody>
      </p:sp>
    </p:spTree>
    <p:extLst>
      <p:ext uri="{BB962C8B-B14F-4D97-AF65-F5344CB8AC3E}">
        <p14:creationId xmlns:p14="http://schemas.microsoft.com/office/powerpoint/2010/main" val="3164114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D4C1B-2F3F-02A2-CDAB-2349A028078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EC796B-D9D6-4795-8EA6-788B8F5A560B}"/>
              </a:ext>
            </a:extLst>
          </p:cNvPr>
          <p:cNvSpPr>
            <a:spLocks noGrp="1"/>
          </p:cNvSpPr>
          <p:nvPr>
            <p:ph idx="1"/>
          </p:nvPr>
        </p:nvSpPr>
        <p:spPr>
          <a:xfrm>
            <a:off x="454442" y="800208"/>
            <a:ext cx="11155311" cy="1733333"/>
          </a:xfrm>
        </p:spPr>
        <p:txBody>
          <a:bodyPr>
            <a:normAutofit/>
          </a:bodyPr>
          <a:lstStyle/>
          <a:p>
            <a:pPr marL="0" indent="0" algn="ctr">
              <a:buNone/>
            </a:pPr>
            <a:r>
              <a:rPr lang="en-US" sz="3200" b="1" dirty="0"/>
              <a:t>FI_BD_SALARY_WAGE_COMPARE_X</a:t>
            </a:r>
            <a:endParaRPr lang="en-US" sz="2000" b="1" dirty="0"/>
          </a:p>
          <a:p>
            <a:pPr marL="0" indent="0" algn="ctr">
              <a:buNone/>
            </a:pPr>
            <a:endParaRPr lang="en-US" sz="1000" b="1" dirty="0"/>
          </a:p>
          <a:p>
            <a:pPr marL="0" indent="0">
              <a:buNone/>
            </a:pPr>
            <a:r>
              <a:rPr lang="en-US" sz="1800" dirty="0">
                <a:solidFill>
                  <a:srgbClr val="000000"/>
                </a:solidFill>
                <a:effectLst/>
                <a:latin typeface="Arial" panose="020B0604020202020204" pitchFamily="34" charset="0"/>
                <a:ea typeface="Aptos" panose="020B0004020202020204" pitchFamily="34" charset="0"/>
              </a:rPr>
              <a:t>For account code 602220 on our example fund, we have only one position.</a:t>
            </a:r>
          </a:p>
          <a:p>
            <a:pPr marL="0" indent="0">
              <a:buNone/>
            </a:pPr>
            <a:endParaRPr lang="en-US" sz="2400" dirty="0">
              <a:latin typeface="Calibri (Body)"/>
            </a:endParaRPr>
          </a:p>
          <a:p>
            <a:endParaRPr lang="en-US" dirty="0"/>
          </a:p>
          <a:p>
            <a:pPr marL="0" indent="0">
              <a:buNone/>
            </a:pPr>
            <a:endParaRPr lang="en-US" dirty="0"/>
          </a:p>
          <a:p>
            <a:endParaRPr lang="en-US"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a:extLst>
              <a:ext uri="{FF2B5EF4-FFF2-40B4-BE49-F238E27FC236}">
                <a16:creationId xmlns:a16="http://schemas.microsoft.com/office/drawing/2014/main" id="{0A006428-C7C7-57AF-ED94-A4EB4C24C24D}"/>
              </a:ext>
            </a:extLst>
          </p:cNvPr>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132CE8C5-7822-CB2D-723F-4703A737EADC}"/>
              </a:ext>
            </a:extLst>
          </p:cNvPr>
          <p:cNvSpPr txBox="1"/>
          <p:nvPr/>
        </p:nvSpPr>
        <p:spPr>
          <a:xfrm>
            <a:off x="392464" y="3341793"/>
            <a:ext cx="9816860" cy="369332"/>
          </a:xfrm>
          <a:prstGeom prst="rect">
            <a:avLst/>
          </a:prstGeom>
          <a:noFill/>
        </p:spPr>
        <p:txBody>
          <a:bodyPr wrap="square" rtlCol="0">
            <a:spAutoFit/>
          </a:bodyPr>
          <a:lstStyle/>
          <a:p>
            <a:pPr marL="0" marR="0"/>
            <a:r>
              <a:rPr lang="en-US" sz="1800" dirty="0">
                <a:solidFill>
                  <a:srgbClr val="000000"/>
                </a:solidFill>
                <a:effectLst/>
                <a:latin typeface="Arial" panose="020B0604020202020204" pitchFamily="34" charset="0"/>
                <a:ea typeface="Aptos" panose="020B0004020202020204" pitchFamily="34" charset="0"/>
              </a:rPr>
              <a:t>And for account code 602400, we have three positions.</a:t>
            </a:r>
          </a:p>
        </p:txBody>
      </p:sp>
      <p:pic>
        <p:nvPicPr>
          <p:cNvPr id="1027" name="Picture 2">
            <a:extLst>
              <a:ext uri="{FF2B5EF4-FFF2-40B4-BE49-F238E27FC236}">
                <a16:creationId xmlns:a16="http://schemas.microsoft.com/office/drawing/2014/main" id="{ABD9CCAA-8C1F-9207-63F3-3F3C09413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42" y="2353087"/>
            <a:ext cx="110680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a:extLst>
              <a:ext uri="{FF2B5EF4-FFF2-40B4-BE49-F238E27FC236}">
                <a16:creationId xmlns:a16="http://schemas.microsoft.com/office/drawing/2014/main" id="{6A1FF2D8-27B7-E011-92B1-FAE3D984D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42" y="4122894"/>
            <a:ext cx="107156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ACC199A-51B8-3D2F-27EC-BA2A8E411CC8}"/>
              </a:ext>
            </a:extLst>
          </p:cNvPr>
          <p:cNvSpPr txBox="1"/>
          <p:nvPr/>
        </p:nvSpPr>
        <p:spPr>
          <a:xfrm>
            <a:off x="454442" y="5630992"/>
            <a:ext cx="10940246" cy="646331"/>
          </a:xfrm>
          <a:prstGeom prst="rect">
            <a:avLst/>
          </a:prstGeom>
          <a:noFill/>
        </p:spPr>
        <p:txBody>
          <a:bodyPr wrap="square">
            <a:spAutoFit/>
          </a:bodyPr>
          <a:lstStyle/>
          <a:p>
            <a:pPr marL="0" marR="0"/>
            <a:r>
              <a:rPr lang="en-US" sz="1800" dirty="0">
                <a:solidFill>
                  <a:srgbClr val="000000"/>
                </a:solidFill>
                <a:effectLst/>
                <a:latin typeface="Arial" panose="020B0604020202020204" pitchFamily="34" charset="0"/>
                <a:ea typeface="Aptos" panose="020B0004020202020204" pitchFamily="34" charset="0"/>
              </a:rPr>
              <a:t>Once you have this information, you can determine what changes are needed so the total position budgets are being covered in Budget Development.</a:t>
            </a:r>
          </a:p>
        </p:txBody>
      </p:sp>
      <p:sp>
        <p:nvSpPr>
          <p:cNvPr id="8" name="Slide Number Placeholder 7">
            <a:extLst>
              <a:ext uri="{FF2B5EF4-FFF2-40B4-BE49-F238E27FC236}">
                <a16:creationId xmlns:a16="http://schemas.microsoft.com/office/drawing/2014/main" id="{9306F018-338B-6CBC-504B-0FED98A55BBD}"/>
              </a:ext>
            </a:extLst>
          </p:cNvPr>
          <p:cNvSpPr>
            <a:spLocks noGrp="1"/>
          </p:cNvSpPr>
          <p:nvPr>
            <p:ph type="sldNum" sz="quarter" idx="12"/>
          </p:nvPr>
        </p:nvSpPr>
        <p:spPr/>
        <p:txBody>
          <a:bodyPr/>
          <a:lstStyle/>
          <a:p>
            <a:fld id="{17067928-364C-448D-8732-D638C65C8496}" type="slidenum">
              <a:rPr lang="en-US" smtClean="0"/>
              <a:t>26</a:t>
            </a:fld>
            <a:endParaRPr lang="en-US" dirty="0"/>
          </a:p>
        </p:txBody>
      </p:sp>
    </p:spTree>
    <p:extLst>
      <p:ext uri="{BB962C8B-B14F-4D97-AF65-F5344CB8AC3E}">
        <p14:creationId xmlns:p14="http://schemas.microsoft.com/office/powerpoint/2010/main" val="1541399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358" y="562062"/>
            <a:ext cx="11027507" cy="6072003"/>
          </a:xfrm>
        </p:spPr>
        <p:txBody>
          <a:bodyPr>
            <a:normAutofit fontScale="92500" lnSpcReduction="20000"/>
          </a:bodyPr>
          <a:lstStyle/>
          <a:p>
            <a:pPr marL="0" indent="0" algn="ctr">
              <a:buNone/>
            </a:pPr>
            <a:r>
              <a:rPr lang="en-US" sz="3200" b="1" dirty="0"/>
              <a:t>FI_BD_BUDGET_PROP_EST_DIFF_X</a:t>
            </a:r>
            <a:endParaRPr lang="en-US" sz="2000" b="1" dirty="0"/>
          </a:p>
          <a:p>
            <a:pPr marL="0" indent="0" algn="ctr">
              <a:buNone/>
            </a:pPr>
            <a:r>
              <a:rPr lang="en-US" sz="3200" b="1" dirty="0"/>
              <a:t>Proposed vs. Estimated Salary</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600" dirty="0"/>
              <a:t>Shows Proposed Budget for Position, Estimated Fiscal Year Budget (Job Annual Salary), and the difference between them. Repository based on Position Employee Class (i.e. report for employee classes beginning with “1” will be in the Finance 1 repository).  This report is in Excel.</a:t>
            </a:r>
            <a:endParaRPr lang="en-US" sz="2600" b="1" dirty="0"/>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8CB23E5A-523A-4D81-AD29-DC17DEF371A3}"/>
              </a:ext>
            </a:extLst>
          </p:cNvPr>
          <p:cNvSpPr/>
          <p:nvPr/>
        </p:nvSpPr>
        <p:spPr>
          <a:xfrm>
            <a:off x="8717280" y="2246811"/>
            <a:ext cx="1245326"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0646EB-8765-445A-ABC2-ED49D6EE6330}"/>
              </a:ext>
            </a:extLst>
          </p:cNvPr>
          <p:cNvPicPr>
            <a:picLocks noChangeAspect="1"/>
          </p:cNvPicPr>
          <p:nvPr/>
        </p:nvPicPr>
        <p:blipFill>
          <a:blip r:embed="rId2"/>
          <a:stretch>
            <a:fillRect/>
          </a:stretch>
        </p:blipFill>
        <p:spPr>
          <a:xfrm>
            <a:off x="372158" y="1642301"/>
            <a:ext cx="11170484" cy="3320116"/>
          </a:xfrm>
          <a:prstGeom prst="rect">
            <a:avLst/>
          </a:prstGeom>
        </p:spPr>
      </p:pic>
      <p:sp>
        <p:nvSpPr>
          <p:cNvPr id="4" name="Slide Number Placeholder 3">
            <a:extLst>
              <a:ext uri="{FF2B5EF4-FFF2-40B4-BE49-F238E27FC236}">
                <a16:creationId xmlns:a16="http://schemas.microsoft.com/office/drawing/2014/main" id="{CF57CD8B-5B6C-FFB2-4134-A80F4EA7892B}"/>
              </a:ext>
            </a:extLst>
          </p:cNvPr>
          <p:cNvSpPr>
            <a:spLocks noGrp="1"/>
          </p:cNvSpPr>
          <p:nvPr>
            <p:ph type="sldNum" sz="quarter" idx="12"/>
          </p:nvPr>
        </p:nvSpPr>
        <p:spPr/>
        <p:txBody>
          <a:bodyPr/>
          <a:lstStyle/>
          <a:p>
            <a:fld id="{17067928-364C-448D-8732-D638C65C8496}" type="slidenum">
              <a:rPr lang="en-US" smtClean="0"/>
              <a:t>27</a:t>
            </a:fld>
            <a:endParaRPr lang="en-US" dirty="0"/>
          </a:p>
        </p:txBody>
      </p:sp>
    </p:spTree>
    <p:extLst>
      <p:ext uri="{BB962C8B-B14F-4D97-AF65-F5344CB8AC3E}">
        <p14:creationId xmlns:p14="http://schemas.microsoft.com/office/powerpoint/2010/main" val="1691275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990D1-E7F9-F9AF-D1F6-6F36FB145C4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8E864B-AB88-77E9-1F30-CB0C9B65E831}"/>
              </a:ext>
            </a:extLst>
          </p:cNvPr>
          <p:cNvSpPr>
            <a:spLocks noGrp="1"/>
          </p:cNvSpPr>
          <p:nvPr>
            <p:ph idx="1"/>
          </p:nvPr>
        </p:nvSpPr>
        <p:spPr>
          <a:xfrm>
            <a:off x="770128" y="577265"/>
            <a:ext cx="10470091" cy="5684808"/>
          </a:xfrm>
        </p:spPr>
        <p:txBody>
          <a:bodyPr>
            <a:normAutofit/>
          </a:bodyPr>
          <a:lstStyle/>
          <a:p>
            <a:pPr marL="0" indent="0" algn="ctr">
              <a:buNone/>
            </a:pPr>
            <a:r>
              <a:rPr lang="en-US" sz="3200" b="1" dirty="0"/>
              <a:t>SP_PLD_NOT_100_X</a:t>
            </a:r>
            <a:endParaRPr lang="en-US" sz="2000" b="1" dirty="0"/>
          </a:p>
          <a:p>
            <a:pPr marL="0" indent="0" algn="ctr">
              <a:buNone/>
            </a:pPr>
            <a:r>
              <a:rPr lang="en-US" sz="3200" b="1" dirty="0"/>
              <a:t>Position Labor Distribution Not Equal to 100</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pPr marL="0" indent="0">
              <a:buNone/>
            </a:pPr>
            <a:r>
              <a:rPr lang="en-US" sz="2600" dirty="0"/>
              <a:t>Lists Positions having a total labor distribution not equal to 100%. Repository based on Position Employee Class (i.e. report for employee classes beginning with “1” will be in the Finance 1 repository).</a:t>
            </a: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a:extLst>
              <a:ext uri="{FF2B5EF4-FFF2-40B4-BE49-F238E27FC236}">
                <a16:creationId xmlns:a16="http://schemas.microsoft.com/office/drawing/2014/main" id="{1F3352D3-D06B-0A7D-A887-16A4046B63B8}"/>
              </a:ext>
            </a:extLst>
          </p:cNvPr>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740F519A-D423-D08E-AB01-56EA5124E416}"/>
              </a:ext>
            </a:extLst>
          </p:cNvPr>
          <p:cNvSpPr/>
          <p:nvPr/>
        </p:nvSpPr>
        <p:spPr>
          <a:xfrm>
            <a:off x="8717280" y="2246811"/>
            <a:ext cx="1245326"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764ED3F-639B-4A10-D286-EA405401F6E0}"/>
              </a:ext>
            </a:extLst>
          </p:cNvPr>
          <p:cNvPicPr>
            <a:picLocks noChangeAspect="1"/>
          </p:cNvPicPr>
          <p:nvPr/>
        </p:nvPicPr>
        <p:blipFill>
          <a:blip r:embed="rId2"/>
          <a:stretch>
            <a:fillRect/>
          </a:stretch>
        </p:blipFill>
        <p:spPr>
          <a:xfrm>
            <a:off x="3404736" y="2394857"/>
            <a:ext cx="6411220" cy="1524213"/>
          </a:xfrm>
          <a:prstGeom prst="rect">
            <a:avLst/>
          </a:prstGeom>
        </p:spPr>
      </p:pic>
      <p:sp>
        <p:nvSpPr>
          <p:cNvPr id="4" name="Slide Number Placeholder 3">
            <a:extLst>
              <a:ext uri="{FF2B5EF4-FFF2-40B4-BE49-F238E27FC236}">
                <a16:creationId xmlns:a16="http://schemas.microsoft.com/office/drawing/2014/main" id="{43E86118-9736-16E3-9BD9-170CE7D4366D}"/>
              </a:ext>
            </a:extLst>
          </p:cNvPr>
          <p:cNvSpPr>
            <a:spLocks noGrp="1"/>
          </p:cNvSpPr>
          <p:nvPr>
            <p:ph type="sldNum" sz="quarter" idx="12"/>
          </p:nvPr>
        </p:nvSpPr>
        <p:spPr/>
        <p:txBody>
          <a:bodyPr/>
          <a:lstStyle/>
          <a:p>
            <a:fld id="{17067928-364C-448D-8732-D638C65C8496}" type="slidenum">
              <a:rPr lang="en-US" smtClean="0"/>
              <a:t>28</a:t>
            </a:fld>
            <a:endParaRPr lang="en-US" dirty="0"/>
          </a:p>
        </p:txBody>
      </p:sp>
    </p:spTree>
    <p:extLst>
      <p:ext uri="{BB962C8B-B14F-4D97-AF65-F5344CB8AC3E}">
        <p14:creationId xmlns:p14="http://schemas.microsoft.com/office/powerpoint/2010/main" val="282914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064" y="405536"/>
            <a:ext cx="10792485" cy="5792064"/>
          </a:xfrm>
        </p:spPr>
        <p:txBody>
          <a:bodyPr>
            <a:normAutofit/>
          </a:bodyPr>
          <a:lstStyle/>
          <a:p>
            <a:pPr marL="0" indent="0" algn="ctr">
              <a:buNone/>
            </a:pPr>
            <a:r>
              <a:rPr lang="en-US" sz="4000" b="1" dirty="0"/>
              <a:t>Reminders</a:t>
            </a:r>
          </a:p>
          <a:p>
            <a:pPr marL="0" indent="0" algn="ctr">
              <a:buNone/>
            </a:pPr>
            <a:endParaRPr lang="en-US" b="1" dirty="0"/>
          </a:p>
          <a:p>
            <a:pPr marL="457200" lvl="1" indent="0">
              <a:buNone/>
            </a:pPr>
            <a:endParaRPr lang="en-US" sz="600" b="1" dirty="0"/>
          </a:p>
          <a:p>
            <a:pPr marL="228600" lvl="1">
              <a:spcBef>
                <a:spcPts val="1000"/>
              </a:spcBef>
            </a:pPr>
            <a:r>
              <a:rPr lang="en-US" sz="2800" dirty="0"/>
              <a:t>Position Distribution is how you expect to fund the Position for the </a:t>
            </a:r>
            <a:r>
              <a:rPr lang="en-US" sz="2800" u="sng" dirty="0"/>
              <a:t>entire</a:t>
            </a:r>
            <a:r>
              <a:rPr lang="en-US" sz="2800" dirty="0"/>
              <a:t> year.</a:t>
            </a:r>
          </a:p>
          <a:p>
            <a:pPr marL="457200" lvl="1" indent="0">
              <a:buNone/>
            </a:pPr>
            <a:endParaRPr lang="en-US" sz="1200" dirty="0"/>
          </a:p>
          <a:p>
            <a:r>
              <a:rPr lang="en-US" dirty="0"/>
              <a:t>Click SAVE any time you leave a screen to ensure your changes will hold.</a:t>
            </a:r>
          </a:p>
          <a:p>
            <a:pPr marL="0" indent="0">
              <a:buNone/>
            </a:pPr>
            <a:endParaRPr lang="en-US" sz="1200" dirty="0"/>
          </a:p>
          <a:p>
            <a:r>
              <a:rPr lang="en-US" dirty="0"/>
              <a:t>The minus “-” must be in front of the amount keyed if reducing a field.</a:t>
            </a:r>
          </a:p>
          <a:p>
            <a:endParaRPr lang="en-US" sz="1200" dirty="0"/>
          </a:p>
          <a:p>
            <a:r>
              <a:rPr lang="en-US" dirty="0"/>
              <a:t>To undo a rate change entry on </a:t>
            </a:r>
            <a:r>
              <a:rPr lang="en-US" u="sng" dirty="0"/>
              <a:t>change amount/percentage</a:t>
            </a:r>
            <a:r>
              <a:rPr lang="en-US" dirty="0"/>
              <a:t> fields, replace your initial change with a $0.</a:t>
            </a: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E901D4D7-4CAE-13CF-A65E-51BC14395660}"/>
              </a:ext>
            </a:extLst>
          </p:cNvPr>
          <p:cNvSpPr>
            <a:spLocks noGrp="1"/>
          </p:cNvSpPr>
          <p:nvPr>
            <p:ph type="sldNum" sz="quarter" idx="12"/>
          </p:nvPr>
        </p:nvSpPr>
        <p:spPr/>
        <p:txBody>
          <a:bodyPr/>
          <a:lstStyle/>
          <a:p>
            <a:fld id="{17067928-364C-448D-8732-D638C65C8496}" type="slidenum">
              <a:rPr lang="en-US" smtClean="0"/>
              <a:t>29</a:t>
            </a:fld>
            <a:endParaRPr lang="en-US" dirty="0"/>
          </a:p>
        </p:txBody>
      </p:sp>
    </p:spTree>
    <p:extLst>
      <p:ext uri="{BB962C8B-B14F-4D97-AF65-F5344CB8AC3E}">
        <p14:creationId xmlns:p14="http://schemas.microsoft.com/office/powerpoint/2010/main" val="29128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360194"/>
            <a:ext cx="10515600" cy="1325563"/>
          </a:xfrm>
        </p:spPr>
        <p:txBody>
          <a:bodyPr>
            <a:normAutofit/>
          </a:bodyPr>
          <a:lstStyle/>
          <a:p>
            <a:r>
              <a:rPr lang="en-US" sz="2000" dirty="0"/>
              <a:t>Select Salary Planner.</a:t>
            </a:r>
          </a:p>
        </p:txBody>
      </p:sp>
      <p:sp>
        <p:nvSpPr>
          <p:cNvPr id="23" name="Rectangle 22"/>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2"/>
          <a:stretch>
            <a:fillRect/>
          </a:stretch>
        </p:blipFill>
        <p:spPr>
          <a:xfrm>
            <a:off x="803539" y="1568066"/>
            <a:ext cx="10515600" cy="4225301"/>
          </a:xfrm>
          <a:prstGeom prst="rect">
            <a:avLst/>
          </a:prstGeom>
        </p:spPr>
      </p:pic>
      <p:sp>
        <p:nvSpPr>
          <p:cNvPr id="6" name="Right Arrow 7">
            <a:extLst>
              <a:ext uri="{FF2B5EF4-FFF2-40B4-BE49-F238E27FC236}">
                <a16:creationId xmlns:a16="http://schemas.microsoft.com/office/drawing/2014/main" id="{2525B5C0-B407-4AFD-A4CE-5A4D0B03F933}"/>
              </a:ext>
            </a:extLst>
          </p:cNvPr>
          <p:cNvSpPr/>
          <p:nvPr/>
        </p:nvSpPr>
        <p:spPr>
          <a:xfrm>
            <a:off x="431234" y="5289934"/>
            <a:ext cx="441627" cy="29960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7C7226FE-A581-EC18-30FD-4E777E021907}"/>
              </a:ext>
            </a:extLst>
          </p:cNvPr>
          <p:cNvSpPr>
            <a:spLocks noGrp="1"/>
          </p:cNvSpPr>
          <p:nvPr>
            <p:ph type="sldNum" sz="quarter" idx="12"/>
          </p:nvPr>
        </p:nvSpPr>
        <p:spPr/>
        <p:txBody>
          <a:bodyPr/>
          <a:lstStyle/>
          <a:p>
            <a:fld id="{17067928-364C-448D-8732-D638C65C8496}" type="slidenum">
              <a:rPr lang="en-US" smtClean="0"/>
              <a:t>3</a:t>
            </a:fld>
            <a:endParaRPr lang="en-US" dirty="0"/>
          </a:p>
        </p:txBody>
      </p:sp>
    </p:spTree>
    <p:extLst>
      <p:ext uri="{BB962C8B-B14F-4D97-AF65-F5344CB8AC3E}">
        <p14:creationId xmlns:p14="http://schemas.microsoft.com/office/powerpoint/2010/main" val="4231225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064" y="369324"/>
            <a:ext cx="10792485" cy="6067692"/>
          </a:xfrm>
        </p:spPr>
        <p:txBody>
          <a:bodyPr>
            <a:normAutofit/>
          </a:bodyPr>
          <a:lstStyle/>
          <a:p>
            <a:pPr marL="0" indent="0" algn="ctr">
              <a:buNone/>
            </a:pPr>
            <a:r>
              <a:rPr lang="en-US" sz="4000" b="1" dirty="0"/>
              <a:t>Reminders</a:t>
            </a:r>
          </a:p>
          <a:p>
            <a:pPr marL="0" indent="0" algn="ctr">
              <a:buNone/>
            </a:pPr>
            <a:endParaRPr lang="en-US" sz="600" b="1" dirty="0"/>
          </a:p>
          <a:p>
            <a:pPr marL="285750" indent="-285750"/>
            <a:r>
              <a:rPr lang="en-US" dirty="0"/>
              <a:t>Job changes made in Salary Planner will </a:t>
            </a:r>
            <a:r>
              <a:rPr lang="en-US" b="1" dirty="0"/>
              <a:t>not</a:t>
            </a:r>
            <a:r>
              <a:rPr lang="en-US" dirty="0"/>
              <a:t> be loaded and might require an EPAF be submitted.  If changes to FTE or Salary have been made via EPAF after the working extract is pulled, for Position budgeting purposes you may choose to update the Job in Salary Planner, but it will not be loaded.</a:t>
            </a:r>
          </a:p>
          <a:p>
            <a:pPr marL="0" indent="0">
              <a:buNone/>
            </a:pPr>
            <a:endParaRPr lang="en-US" sz="1000" dirty="0"/>
          </a:p>
          <a:p>
            <a:r>
              <a:rPr lang="en-US" dirty="0"/>
              <a:t>There should never be a 0% on the position labor distribution.  If the fund will not be used the next year, you should </a:t>
            </a:r>
            <a:r>
              <a:rPr lang="en-US" u="sng" dirty="0"/>
              <a:t>remove</a:t>
            </a:r>
            <a:r>
              <a:rPr lang="en-US" dirty="0"/>
              <a:t> the line on the Account Distribution screen.</a:t>
            </a:r>
          </a:p>
          <a:p>
            <a:pPr marL="0" indent="0">
              <a:buNone/>
            </a:pPr>
            <a:endParaRPr lang="en-US" sz="1000" dirty="0"/>
          </a:p>
          <a:p>
            <a:r>
              <a:rPr lang="en-US" dirty="0"/>
              <a:t>Biweekly students are not included in the Salary Planner extract.</a:t>
            </a:r>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4D95DC9B-B648-5162-132B-0DF0FABF3495}"/>
              </a:ext>
            </a:extLst>
          </p:cNvPr>
          <p:cNvSpPr>
            <a:spLocks noGrp="1"/>
          </p:cNvSpPr>
          <p:nvPr>
            <p:ph type="sldNum" sz="quarter" idx="12"/>
          </p:nvPr>
        </p:nvSpPr>
        <p:spPr/>
        <p:txBody>
          <a:bodyPr/>
          <a:lstStyle/>
          <a:p>
            <a:fld id="{17067928-364C-448D-8732-D638C65C8496}" type="slidenum">
              <a:rPr lang="en-US" smtClean="0"/>
              <a:t>30</a:t>
            </a:fld>
            <a:endParaRPr lang="en-US" dirty="0"/>
          </a:p>
        </p:txBody>
      </p:sp>
    </p:spTree>
    <p:extLst>
      <p:ext uri="{BB962C8B-B14F-4D97-AF65-F5344CB8AC3E}">
        <p14:creationId xmlns:p14="http://schemas.microsoft.com/office/powerpoint/2010/main" val="3585619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824013"/>
          </a:xfrm>
        </p:spPr>
        <p:txBody>
          <a:bodyPr>
            <a:normAutofit/>
          </a:bodyPr>
          <a:lstStyle/>
          <a:p>
            <a:pPr marL="0" indent="0" algn="ctr">
              <a:buNone/>
            </a:pPr>
            <a:r>
              <a:rPr lang="en-US" sz="4400" b="1" dirty="0"/>
              <a:t>If you have questions, </a:t>
            </a:r>
          </a:p>
          <a:p>
            <a:pPr marL="0" indent="0" algn="ctr">
              <a:buNone/>
            </a:pPr>
            <a:r>
              <a:rPr lang="en-US" sz="4400" b="1" dirty="0"/>
              <a:t>please email us at</a:t>
            </a:r>
          </a:p>
          <a:p>
            <a:pPr marL="0" indent="0" algn="ctr">
              <a:buNone/>
            </a:pPr>
            <a:endParaRPr lang="en-US" sz="2000" b="1" dirty="0"/>
          </a:p>
          <a:p>
            <a:pPr marL="0" indent="0" algn="ctr">
              <a:buNone/>
            </a:pPr>
            <a:r>
              <a:rPr lang="en-US" sz="4400" b="1" u="sng" dirty="0">
                <a:solidFill>
                  <a:srgbClr val="0D0DD7"/>
                </a:solidFill>
              </a:rPr>
              <a:t>sysbdgt@okstate.edu</a:t>
            </a:r>
          </a:p>
          <a:p>
            <a:pPr marL="0" indent="0" algn="ctr">
              <a:buNone/>
            </a:pPr>
            <a:endParaRPr lang="en-US" sz="4400" b="1"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0DB7791-7B98-06E3-58F5-EBDCAAB937BF}"/>
              </a:ext>
            </a:extLst>
          </p:cNvPr>
          <p:cNvSpPr>
            <a:spLocks noGrp="1"/>
          </p:cNvSpPr>
          <p:nvPr>
            <p:ph type="sldNum" sz="quarter" idx="12"/>
          </p:nvPr>
        </p:nvSpPr>
        <p:spPr/>
        <p:txBody>
          <a:bodyPr/>
          <a:lstStyle/>
          <a:p>
            <a:fld id="{17067928-364C-448D-8732-D638C65C8496}" type="slidenum">
              <a:rPr lang="en-US" smtClean="0"/>
              <a:t>31</a:t>
            </a:fld>
            <a:endParaRPr lang="en-US" dirty="0"/>
          </a:p>
        </p:txBody>
      </p:sp>
    </p:spTree>
    <p:extLst>
      <p:ext uri="{BB962C8B-B14F-4D97-AF65-F5344CB8AC3E}">
        <p14:creationId xmlns:p14="http://schemas.microsoft.com/office/powerpoint/2010/main" val="338956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360194"/>
            <a:ext cx="10515600" cy="1325563"/>
          </a:xfrm>
        </p:spPr>
        <p:txBody>
          <a:bodyPr>
            <a:normAutofit/>
          </a:bodyPr>
          <a:lstStyle/>
          <a:p>
            <a:r>
              <a:rPr lang="en-US" sz="2000" dirty="0"/>
              <a:t>Select Edit Scenario.</a:t>
            </a:r>
          </a:p>
        </p:txBody>
      </p:sp>
      <p:sp>
        <p:nvSpPr>
          <p:cNvPr id="23" name="Rectangle 22"/>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721622" y="1572738"/>
            <a:ext cx="10780559" cy="3279919"/>
          </a:xfrm>
          <a:prstGeom prst="rect">
            <a:avLst/>
          </a:prstGeom>
        </p:spPr>
      </p:pic>
      <p:sp>
        <p:nvSpPr>
          <p:cNvPr id="7" name="Right Arrow 7">
            <a:extLst>
              <a:ext uri="{FF2B5EF4-FFF2-40B4-BE49-F238E27FC236}">
                <a16:creationId xmlns:a16="http://schemas.microsoft.com/office/drawing/2014/main" id="{F8F90B78-D118-4B1E-A6BD-B6B68085B877}"/>
              </a:ext>
            </a:extLst>
          </p:cNvPr>
          <p:cNvSpPr/>
          <p:nvPr/>
        </p:nvSpPr>
        <p:spPr>
          <a:xfrm>
            <a:off x="414080" y="3659185"/>
            <a:ext cx="425675" cy="326219"/>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885F7A27-B27D-7620-FE4E-65F526259556}"/>
              </a:ext>
            </a:extLst>
          </p:cNvPr>
          <p:cNvSpPr>
            <a:spLocks noGrp="1"/>
          </p:cNvSpPr>
          <p:nvPr>
            <p:ph type="sldNum" sz="quarter" idx="12"/>
          </p:nvPr>
        </p:nvSpPr>
        <p:spPr/>
        <p:txBody>
          <a:bodyPr/>
          <a:lstStyle/>
          <a:p>
            <a:fld id="{17067928-364C-448D-8732-D638C65C8496}" type="slidenum">
              <a:rPr lang="en-US" smtClean="0"/>
              <a:t>4</a:t>
            </a:fld>
            <a:endParaRPr lang="en-US" dirty="0"/>
          </a:p>
        </p:txBody>
      </p:sp>
    </p:spTree>
    <p:extLst>
      <p:ext uri="{BB962C8B-B14F-4D97-AF65-F5344CB8AC3E}">
        <p14:creationId xmlns:p14="http://schemas.microsoft.com/office/powerpoint/2010/main" val="141955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550346"/>
            <a:ext cx="10515600" cy="1325563"/>
          </a:xfrm>
        </p:spPr>
        <p:txBody>
          <a:bodyPr>
            <a:normAutofit/>
          </a:bodyPr>
          <a:lstStyle/>
          <a:p>
            <a:r>
              <a:rPr lang="en-US" sz="2000" dirty="0"/>
              <a:t>Choose appropriate Extract ID and Scenario; </a:t>
            </a:r>
            <a:r>
              <a:rPr lang="en-US" sz="2000" dirty="0">
                <a:cs typeface="Arial" panose="020B0604020202020204" pitchFamily="34" charset="0"/>
              </a:rPr>
              <a:t>University Budget will provide you with this criteria.</a:t>
            </a:r>
            <a:br>
              <a:rPr lang="en-US" sz="2000" dirty="0"/>
            </a:br>
            <a:br>
              <a:rPr lang="en-US" sz="2000" dirty="0"/>
            </a:br>
            <a:r>
              <a:rPr lang="en-US" sz="2000" dirty="0"/>
              <a:t>Filter Criteria should be set to Position Attributes so that you can view full Org(s).</a:t>
            </a:r>
            <a:br>
              <a:rPr lang="en-US" sz="2000" dirty="0"/>
            </a:br>
            <a:endParaRPr lang="en-US" sz="2000" dirty="0"/>
          </a:p>
        </p:txBody>
      </p:sp>
      <p:sp>
        <p:nvSpPr>
          <p:cNvPr id="23" name="Rectangle 22"/>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323448" y="1930400"/>
            <a:ext cx="11561577" cy="3975167"/>
          </a:xfrm>
          <a:prstGeom prst="rect">
            <a:avLst/>
          </a:prstGeom>
        </p:spPr>
      </p:pic>
      <p:sp>
        <p:nvSpPr>
          <p:cNvPr id="9" name="Right Arrow 7">
            <a:extLst>
              <a:ext uri="{FF2B5EF4-FFF2-40B4-BE49-F238E27FC236}">
                <a16:creationId xmlns:a16="http://schemas.microsoft.com/office/drawing/2014/main" id="{54E4C2D4-21A0-47BC-8F62-3050CC30DCD5}"/>
              </a:ext>
            </a:extLst>
          </p:cNvPr>
          <p:cNvSpPr/>
          <p:nvPr/>
        </p:nvSpPr>
        <p:spPr>
          <a:xfrm rot="10800000">
            <a:off x="1825903" y="4413791"/>
            <a:ext cx="382458" cy="268292"/>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7">
            <a:extLst>
              <a:ext uri="{FF2B5EF4-FFF2-40B4-BE49-F238E27FC236}">
                <a16:creationId xmlns:a16="http://schemas.microsoft.com/office/drawing/2014/main" id="{2577CE3C-1944-43C3-83D1-91F72F0797CB}"/>
              </a:ext>
            </a:extLst>
          </p:cNvPr>
          <p:cNvSpPr/>
          <p:nvPr/>
        </p:nvSpPr>
        <p:spPr>
          <a:xfrm rot="10800000">
            <a:off x="1825904" y="5048829"/>
            <a:ext cx="382457" cy="268291"/>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E38FDD58-F2AE-3FC2-8FA9-A92C5DEB1629}"/>
              </a:ext>
            </a:extLst>
          </p:cNvPr>
          <p:cNvSpPr>
            <a:spLocks noGrp="1"/>
          </p:cNvSpPr>
          <p:nvPr>
            <p:ph type="sldNum" sz="quarter" idx="12"/>
          </p:nvPr>
        </p:nvSpPr>
        <p:spPr/>
        <p:txBody>
          <a:bodyPr/>
          <a:lstStyle/>
          <a:p>
            <a:fld id="{17067928-364C-448D-8732-D638C65C8496}" type="slidenum">
              <a:rPr lang="en-US" smtClean="0"/>
              <a:t>5</a:t>
            </a:fld>
            <a:endParaRPr lang="en-US" dirty="0"/>
          </a:p>
        </p:txBody>
      </p:sp>
    </p:spTree>
    <p:extLst>
      <p:ext uri="{BB962C8B-B14F-4D97-AF65-F5344CB8AC3E}">
        <p14:creationId xmlns:p14="http://schemas.microsoft.com/office/powerpoint/2010/main" val="784465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7746" y="1106456"/>
            <a:ext cx="7052765" cy="4410926"/>
          </a:xfrm>
          <a:prstGeom prst="rect">
            <a:avLst/>
          </a:prstGeom>
        </p:spPr>
      </p:pic>
      <p:sp>
        <p:nvSpPr>
          <p:cNvPr id="2" name="Title 1"/>
          <p:cNvSpPr>
            <a:spLocks noGrp="1"/>
          </p:cNvSpPr>
          <p:nvPr>
            <p:ph type="title"/>
          </p:nvPr>
        </p:nvSpPr>
        <p:spPr>
          <a:xfrm>
            <a:off x="839755" y="470779"/>
            <a:ext cx="10515600" cy="896293"/>
          </a:xfrm>
        </p:spPr>
        <p:txBody>
          <a:bodyPr>
            <a:normAutofit/>
          </a:bodyPr>
          <a:lstStyle/>
          <a:p>
            <a:r>
              <a:rPr lang="en-US" sz="1800" dirty="0"/>
              <a:t>The Position Filters screen is where you will select which Org you would like to access; this is your home screen.  To work on position budgets, select </a:t>
            </a:r>
            <a:r>
              <a:rPr lang="en-US" sz="1800" i="1" dirty="0"/>
              <a:t>List By Position </a:t>
            </a:r>
            <a:r>
              <a:rPr lang="en-US" sz="1800" dirty="0"/>
              <a:t>at the bottom of the screen.</a:t>
            </a:r>
            <a:br>
              <a:rPr lang="en-US" sz="1800" dirty="0"/>
            </a:br>
            <a:endParaRPr lang="en-US" sz="2000" dirty="0"/>
          </a:p>
        </p:txBody>
      </p:sp>
      <p:sp>
        <p:nvSpPr>
          <p:cNvPr id="23" name="Rectangle 22"/>
          <p:cNvSpPr/>
          <p:nvPr/>
        </p:nvSpPr>
        <p:spPr>
          <a:xfrm>
            <a:off x="233265" y="202908"/>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Title 1"/>
          <p:cNvSpPr txBox="1">
            <a:spLocks/>
          </p:cNvSpPr>
          <p:nvPr/>
        </p:nvSpPr>
        <p:spPr>
          <a:xfrm>
            <a:off x="1481787" y="5713504"/>
            <a:ext cx="9473647" cy="751438"/>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i="1" dirty="0"/>
              <a:t>TIP:  </a:t>
            </a:r>
            <a:r>
              <a:rPr lang="en-US" sz="1800" i="1" dirty="0"/>
              <a:t>To select multiple Orgs:</a:t>
            </a:r>
          </a:p>
          <a:p>
            <a:endParaRPr lang="en-US" sz="1800" i="1" dirty="0"/>
          </a:p>
          <a:p>
            <a:r>
              <a:rPr lang="en-US" sz="1800" i="1" dirty="0"/>
              <a:t>SHIFT will allow you to select a consecutive group of Orgs; CTRL will allow you to select multiple, non-consecutive Orgs.</a:t>
            </a:r>
            <a:br>
              <a:rPr lang="en-US" sz="1800" i="1" dirty="0"/>
            </a:br>
            <a:endParaRPr lang="en-US" sz="2000" i="1" dirty="0"/>
          </a:p>
        </p:txBody>
      </p:sp>
      <p:sp>
        <p:nvSpPr>
          <p:cNvPr id="9" name="Rectangle 8"/>
          <p:cNvSpPr/>
          <p:nvPr/>
        </p:nvSpPr>
        <p:spPr>
          <a:xfrm>
            <a:off x="5074626" y="3113657"/>
            <a:ext cx="2388154" cy="323165"/>
          </a:xfrm>
          <a:prstGeom prst="rect">
            <a:avLst/>
          </a:prstGeom>
        </p:spPr>
        <p:txBody>
          <a:bodyPr wrap="none">
            <a:spAutoFit/>
          </a:bodyPr>
          <a:lstStyle/>
          <a:p>
            <a:r>
              <a:rPr lang="en-US" sz="1500" dirty="0"/>
              <a:t>Leave Employee Class at ALL</a:t>
            </a:r>
          </a:p>
        </p:txBody>
      </p:sp>
      <p:sp>
        <p:nvSpPr>
          <p:cNvPr id="17" name="Rectangle 16"/>
          <p:cNvSpPr/>
          <p:nvPr/>
        </p:nvSpPr>
        <p:spPr>
          <a:xfrm>
            <a:off x="5090329" y="4337771"/>
            <a:ext cx="5416739" cy="323165"/>
          </a:xfrm>
          <a:prstGeom prst="rect">
            <a:avLst/>
          </a:prstGeom>
        </p:spPr>
        <p:txBody>
          <a:bodyPr wrap="none">
            <a:spAutoFit/>
          </a:bodyPr>
          <a:lstStyle/>
          <a:p>
            <a:r>
              <a:rPr lang="en-US" sz="1500" dirty="0"/>
              <a:t>Make sure Include Vacant and Pooled Positions boxes are checked</a:t>
            </a:r>
          </a:p>
        </p:txBody>
      </p:sp>
      <p:sp>
        <p:nvSpPr>
          <p:cNvPr id="15" name="Rectangle 14"/>
          <p:cNvSpPr/>
          <p:nvPr/>
        </p:nvSpPr>
        <p:spPr>
          <a:xfrm>
            <a:off x="5074626" y="3588697"/>
            <a:ext cx="3837269" cy="323165"/>
          </a:xfrm>
          <a:prstGeom prst="rect">
            <a:avLst/>
          </a:prstGeom>
        </p:spPr>
        <p:txBody>
          <a:bodyPr wrap="none">
            <a:spAutoFit/>
          </a:bodyPr>
          <a:lstStyle/>
          <a:p>
            <a:r>
              <a:rPr lang="en-US" sz="1500" dirty="0"/>
              <a:t>Leave Bargaining Unit and Faculty Rank at ALL</a:t>
            </a:r>
          </a:p>
        </p:txBody>
      </p:sp>
      <p:sp>
        <p:nvSpPr>
          <p:cNvPr id="12" name="Right Arrow 7">
            <a:extLst>
              <a:ext uri="{FF2B5EF4-FFF2-40B4-BE49-F238E27FC236}">
                <a16:creationId xmlns:a16="http://schemas.microsoft.com/office/drawing/2014/main" id="{C9BFC4A7-5B1B-4B58-AA34-4CF3296B773A}"/>
              </a:ext>
            </a:extLst>
          </p:cNvPr>
          <p:cNvSpPr/>
          <p:nvPr/>
        </p:nvSpPr>
        <p:spPr>
          <a:xfrm>
            <a:off x="414068" y="2232704"/>
            <a:ext cx="425687" cy="329342"/>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7">
            <a:extLst>
              <a:ext uri="{FF2B5EF4-FFF2-40B4-BE49-F238E27FC236}">
                <a16:creationId xmlns:a16="http://schemas.microsoft.com/office/drawing/2014/main" id="{0A76C9BB-42C1-4241-A1D6-B75D285EBA6C}"/>
              </a:ext>
            </a:extLst>
          </p:cNvPr>
          <p:cNvSpPr/>
          <p:nvPr/>
        </p:nvSpPr>
        <p:spPr>
          <a:xfrm rot="16200000">
            <a:off x="3058237" y="5309733"/>
            <a:ext cx="379294" cy="301843"/>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picture containing clipart&#10;&#10;Description automatically generated">
            <a:extLst>
              <a:ext uri="{FF2B5EF4-FFF2-40B4-BE49-F238E27FC236}">
                <a16:creationId xmlns:a16="http://schemas.microsoft.com/office/drawing/2014/main" id="{7B699A6C-D3E1-4182-B115-6CCD2AB14B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3292" y="3131236"/>
            <a:ext cx="255616" cy="298590"/>
          </a:xfrm>
          <a:prstGeom prst="rect">
            <a:avLst/>
          </a:prstGeom>
        </p:spPr>
      </p:pic>
      <p:pic>
        <p:nvPicPr>
          <p:cNvPr id="19" name="Picture 18" descr="A picture containing clipart&#10;&#10;Description automatically generated">
            <a:extLst>
              <a:ext uri="{FF2B5EF4-FFF2-40B4-BE49-F238E27FC236}">
                <a16:creationId xmlns:a16="http://schemas.microsoft.com/office/drawing/2014/main" id="{D2DFC605-B937-4923-819D-99FF0A0FAE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3292" y="3632944"/>
            <a:ext cx="255616" cy="298590"/>
          </a:xfrm>
          <a:prstGeom prst="rect">
            <a:avLst/>
          </a:prstGeom>
        </p:spPr>
      </p:pic>
      <p:pic>
        <p:nvPicPr>
          <p:cNvPr id="20" name="Picture 19" descr="A picture containing clipart&#10;&#10;Description automatically generated">
            <a:extLst>
              <a:ext uri="{FF2B5EF4-FFF2-40B4-BE49-F238E27FC236}">
                <a16:creationId xmlns:a16="http://schemas.microsoft.com/office/drawing/2014/main" id="{43438722-BAAA-4D72-89C4-6E5E723828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3292" y="4324543"/>
            <a:ext cx="255616" cy="298590"/>
          </a:xfrm>
          <a:prstGeom prst="rect">
            <a:avLst/>
          </a:prstGeom>
        </p:spPr>
      </p:pic>
      <p:sp>
        <p:nvSpPr>
          <p:cNvPr id="3" name="Slide Number Placeholder 2">
            <a:extLst>
              <a:ext uri="{FF2B5EF4-FFF2-40B4-BE49-F238E27FC236}">
                <a16:creationId xmlns:a16="http://schemas.microsoft.com/office/drawing/2014/main" id="{7A902DC9-A8D3-2DE4-F9C2-BAA2C578D237}"/>
              </a:ext>
            </a:extLst>
          </p:cNvPr>
          <p:cNvSpPr>
            <a:spLocks noGrp="1"/>
          </p:cNvSpPr>
          <p:nvPr>
            <p:ph type="sldNum" sz="quarter" idx="12"/>
          </p:nvPr>
        </p:nvSpPr>
        <p:spPr/>
        <p:txBody>
          <a:bodyPr/>
          <a:lstStyle/>
          <a:p>
            <a:fld id="{17067928-364C-448D-8732-D638C65C8496}" type="slidenum">
              <a:rPr lang="en-US" smtClean="0"/>
              <a:t>6</a:t>
            </a:fld>
            <a:endParaRPr lang="en-US" dirty="0"/>
          </a:p>
        </p:txBody>
      </p:sp>
    </p:spTree>
    <p:extLst>
      <p:ext uri="{BB962C8B-B14F-4D97-AF65-F5344CB8AC3E}">
        <p14:creationId xmlns:p14="http://schemas.microsoft.com/office/powerpoint/2010/main" val="4265442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46" y="821184"/>
            <a:ext cx="10581596" cy="1771095"/>
          </a:xfrm>
        </p:spPr>
        <p:txBody>
          <a:bodyPr>
            <a:normAutofit fontScale="90000"/>
          </a:bodyPr>
          <a:lstStyle/>
          <a:p>
            <a:pPr algn="ctr"/>
            <a:r>
              <a:rPr lang="en-US" sz="4800" b="1" dirty="0"/>
              <a:t>For the Budget Cycle, ONLY the Position Budget and Distribution will be loaded into the new fiscal year.</a:t>
            </a:r>
          </a:p>
        </p:txBody>
      </p:sp>
      <p:sp>
        <p:nvSpPr>
          <p:cNvPr id="23" name="Rectangle 22"/>
          <p:cNvSpPr/>
          <p:nvPr/>
        </p:nvSpPr>
        <p:spPr>
          <a:xfrm>
            <a:off x="149761" y="213345"/>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Title 1"/>
          <p:cNvSpPr txBox="1">
            <a:spLocks/>
          </p:cNvSpPr>
          <p:nvPr/>
        </p:nvSpPr>
        <p:spPr>
          <a:xfrm>
            <a:off x="600546" y="2920753"/>
            <a:ext cx="10990907" cy="3116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Position Distribution</a:t>
            </a:r>
            <a:r>
              <a:rPr lang="en-US" sz="4000" dirty="0"/>
              <a:t> is the Fund(s)/Account(s) from which a person will be paid </a:t>
            </a:r>
            <a:r>
              <a:rPr lang="en-US" sz="4000" b="1" dirty="0"/>
              <a:t>for the full year</a:t>
            </a:r>
            <a:r>
              <a:rPr lang="en-US" sz="4000" dirty="0"/>
              <a:t> (includes future funding changes) as a percentage of total salary.</a:t>
            </a:r>
            <a:endParaRPr lang="en-US" sz="4000" b="1" dirty="0"/>
          </a:p>
        </p:txBody>
      </p:sp>
      <p:sp>
        <p:nvSpPr>
          <p:cNvPr id="3" name="Slide Number Placeholder 2">
            <a:extLst>
              <a:ext uri="{FF2B5EF4-FFF2-40B4-BE49-F238E27FC236}">
                <a16:creationId xmlns:a16="http://schemas.microsoft.com/office/drawing/2014/main" id="{7F7B41EF-A379-DA04-9AA6-4768D664BF79}"/>
              </a:ext>
            </a:extLst>
          </p:cNvPr>
          <p:cNvSpPr>
            <a:spLocks noGrp="1"/>
          </p:cNvSpPr>
          <p:nvPr>
            <p:ph type="sldNum" sz="quarter" idx="12"/>
          </p:nvPr>
        </p:nvSpPr>
        <p:spPr/>
        <p:txBody>
          <a:bodyPr/>
          <a:lstStyle/>
          <a:p>
            <a:fld id="{17067928-364C-448D-8732-D638C65C8496}" type="slidenum">
              <a:rPr lang="en-US" smtClean="0"/>
              <a:t>7</a:t>
            </a:fld>
            <a:endParaRPr lang="en-US" dirty="0"/>
          </a:p>
        </p:txBody>
      </p:sp>
    </p:spTree>
    <p:extLst>
      <p:ext uri="{BB962C8B-B14F-4D97-AF65-F5344CB8AC3E}">
        <p14:creationId xmlns:p14="http://schemas.microsoft.com/office/powerpoint/2010/main" val="1304276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963" y="420984"/>
            <a:ext cx="10792485" cy="5784506"/>
          </a:xfrm>
        </p:spPr>
        <p:txBody>
          <a:bodyPr>
            <a:normAutofit/>
          </a:bodyPr>
          <a:lstStyle/>
          <a:p>
            <a:pPr marL="0" indent="0" algn="ctr">
              <a:buNone/>
            </a:pPr>
            <a:endParaRPr lang="en-US" sz="600" b="1" dirty="0"/>
          </a:p>
          <a:p>
            <a:pPr marL="0" indent="0">
              <a:buNone/>
            </a:pPr>
            <a:r>
              <a:rPr lang="en-US" sz="2000" dirty="0">
                <a:latin typeface="+mj-lt"/>
              </a:rPr>
              <a:t>Your starting point will be a Position Download report; it is accessed on the </a:t>
            </a:r>
            <a:r>
              <a:rPr lang="en-US" sz="2000" b="1" dirty="0">
                <a:latin typeface="+mj-lt"/>
              </a:rPr>
              <a:t>List by Position</a:t>
            </a:r>
            <a:r>
              <a:rPr lang="en-US" sz="2000" dirty="0">
                <a:latin typeface="+mj-lt"/>
              </a:rPr>
              <a:t> screen.  The download can be pulled as soon as we notify you the Scenario has been created.  Because the information is real-time, a download can be pulled at any point in time to review while working in Salary Planner.</a:t>
            </a:r>
          </a:p>
          <a:p>
            <a:pPr marL="285750" indent="-285750"/>
            <a:endParaRPr lang="en-US" dirty="0"/>
          </a:p>
          <a:p>
            <a:pPr marL="285750" indent="-285750"/>
            <a:endParaRPr lang="en-US" sz="2800" dirty="0"/>
          </a:p>
          <a:p>
            <a:pPr marL="285750" indent="-285750"/>
            <a:endParaRPr lang="en-US" dirty="0"/>
          </a:p>
          <a:p>
            <a:pPr marL="285750" indent="-285750"/>
            <a:endParaRPr lang="en-US" sz="2800" dirty="0"/>
          </a:p>
          <a:p>
            <a:pPr marL="285750" indent="-285750"/>
            <a:endParaRPr lang="en-US" dirty="0"/>
          </a:p>
          <a:p>
            <a:pPr marL="285750" indent="-285750"/>
            <a:endParaRPr lang="en-US" sz="1000" dirty="0"/>
          </a:p>
          <a:p>
            <a:pPr marL="0" indent="0">
              <a:buNone/>
            </a:pPr>
            <a:endParaRPr lang="en-US" dirty="0"/>
          </a:p>
          <a:p>
            <a:pPr marL="0" indent="0">
              <a:buNone/>
            </a:pPr>
            <a:endParaRPr lang="en-US" dirty="0"/>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9" name="Picture 8">
            <a:extLst>
              <a:ext uri="{FF2B5EF4-FFF2-40B4-BE49-F238E27FC236}">
                <a16:creationId xmlns:a16="http://schemas.microsoft.com/office/drawing/2014/main" id="{C8131EAF-C0F1-476F-AB3A-BA69E5722A07}"/>
              </a:ext>
            </a:extLst>
          </p:cNvPr>
          <p:cNvPicPr>
            <a:picLocks noChangeAspect="1"/>
          </p:cNvPicPr>
          <p:nvPr/>
        </p:nvPicPr>
        <p:blipFill>
          <a:blip r:embed="rId2"/>
          <a:stretch>
            <a:fillRect/>
          </a:stretch>
        </p:blipFill>
        <p:spPr>
          <a:xfrm>
            <a:off x="2086629" y="1959966"/>
            <a:ext cx="7776462" cy="4477050"/>
          </a:xfrm>
          <a:prstGeom prst="rect">
            <a:avLst/>
          </a:prstGeom>
        </p:spPr>
      </p:pic>
      <p:sp>
        <p:nvSpPr>
          <p:cNvPr id="2" name="TextBox 1">
            <a:extLst>
              <a:ext uri="{FF2B5EF4-FFF2-40B4-BE49-F238E27FC236}">
                <a16:creationId xmlns:a16="http://schemas.microsoft.com/office/drawing/2014/main" id="{C922257C-9DA1-4760-B1C8-0C6FE65216F0}"/>
              </a:ext>
            </a:extLst>
          </p:cNvPr>
          <p:cNvSpPr txBox="1"/>
          <p:nvPr/>
        </p:nvSpPr>
        <p:spPr>
          <a:xfrm>
            <a:off x="6315747" y="5765781"/>
            <a:ext cx="3975672" cy="584775"/>
          </a:xfrm>
          <a:prstGeom prst="rect">
            <a:avLst/>
          </a:prstGeom>
          <a:noFill/>
        </p:spPr>
        <p:txBody>
          <a:bodyPr wrap="square" rtlCol="0">
            <a:spAutoFit/>
          </a:bodyPr>
          <a:lstStyle/>
          <a:p>
            <a:r>
              <a:rPr lang="en-US" sz="1600" dirty="0"/>
              <a:t>*You have the option of downloading just the Position list, or the Position and Distribution.</a:t>
            </a:r>
          </a:p>
        </p:txBody>
      </p:sp>
      <p:sp>
        <p:nvSpPr>
          <p:cNvPr id="8" name="Right Arrow 7">
            <a:extLst>
              <a:ext uri="{FF2B5EF4-FFF2-40B4-BE49-F238E27FC236}">
                <a16:creationId xmlns:a16="http://schemas.microsoft.com/office/drawing/2014/main" id="{22A3DB29-9D46-436F-B3A0-A4B030D7B13B}"/>
              </a:ext>
            </a:extLst>
          </p:cNvPr>
          <p:cNvSpPr/>
          <p:nvPr/>
        </p:nvSpPr>
        <p:spPr>
          <a:xfrm rot="5400000">
            <a:off x="3631255" y="5894474"/>
            <a:ext cx="329866" cy="292167"/>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7">
            <a:extLst>
              <a:ext uri="{FF2B5EF4-FFF2-40B4-BE49-F238E27FC236}">
                <a16:creationId xmlns:a16="http://schemas.microsoft.com/office/drawing/2014/main" id="{98A90321-8BB3-4094-B070-8F2F2C1D07EE}"/>
              </a:ext>
            </a:extLst>
          </p:cNvPr>
          <p:cNvSpPr/>
          <p:nvPr/>
        </p:nvSpPr>
        <p:spPr>
          <a:xfrm>
            <a:off x="1717866" y="6177390"/>
            <a:ext cx="365430" cy="287727"/>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A969290-5426-665E-DD99-020D1CDA6546}"/>
              </a:ext>
            </a:extLst>
          </p:cNvPr>
          <p:cNvSpPr>
            <a:spLocks noGrp="1"/>
          </p:cNvSpPr>
          <p:nvPr>
            <p:ph type="sldNum" sz="quarter" idx="12"/>
          </p:nvPr>
        </p:nvSpPr>
        <p:spPr/>
        <p:txBody>
          <a:bodyPr/>
          <a:lstStyle/>
          <a:p>
            <a:fld id="{17067928-364C-448D-8732-D638C65C8496}" type="slidenum">
              <a:rPr lang="en-US" smtClean="0"/>
              <a:t>8</a:t>
            </a:fld>
            <a:endParaRPr lang="en-US" dirty="0"/>
          </a:p>
        </p:txBody>
      </p:sp>
    </p:spTree>
    <p:extLst>
      <p:ext uri="{BB962C8B-B14F-4D97-AF65-F5344CB8AC3E}">
        <p14:creationId xmlns:p14="http://schemas.microsoft.com/office/powerpoint/2010/main" val="115574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2545" y="1361328"/>
            <a:ext cx="10583497" cy="5291749"/>
          </a:xfrm>
          <a:prstGeom prst="rect">
            <a:avLst/>
          </a:prstGeom>
        </p:spPr>
      </p:pic>
      <p:sp>
        <p:nvSpPr>
          <p:cNvPr id="2" name="Title 1"/>
          <p:cNvSpPr>
            <a:spLocks noGrp="1"/>
          </p:cNvSpPr>
          <p:nvPr>
            <p:ph type="title"/>
          </p:nvPr>
        </p:nvSpPr>
        <p:spPr>
          <a:xfrm>
            <a:off x="472545" y="250272"/>
            <a:ext cx="11498503" cy="1270708"/>
          </a:xfrm>
        </p:spPr>
        <p:txBody>
          <a:bodyPr>
            <a:normAutofit/>
          </a:bodyPr>
          <a:lstStyle/>
          <a:p>
            <a:br>
              <a:rPr lang="en-US" sz="800" b="1" dirty="0"/>
            </a:br>
            <a:r>
              <a:rPr lang="en-US" sz="1800" dirty="0"/>
              <a:t>From the </a:t>
            </a:r>
            <a:r>
              <a:rPr lang="en-US" sz="1800" b="1" dirty="0"/>
              <a:t>List by Position</a:t>
            </a:r>
            <a:r>
              <a:rPr lang="en-US" sz="1800" dirty="0"/>
              <a:t> screen, you can change the Proposed Budget by either Percent or Amount, and drill down under </a:t>
            </a:r>
            <a:r>
              <a:rPr lang="en-US" sz="1800" i="1" dirty="0"/>
              <a:t>Links</a:t>
            </a:r>
            <a:r>
              <a:rPr lang="en-US" sz="1800" dirty="0"/>
              <a:t> to view and/or change the Position Distribution. For most positions, the Proposed Budget on this form should be greater than or equal to </a:t>
            </a:r>
            <a:r>
              <a:rPr lang="en-US" sz="1800" i="1" dirty="0"/>
              <a:t>Estimated Fiscal Year Budget </a:t>
            </a:r>
            <a:r>
              <a:rPr lang="en-US" sz="1800" dirty="0"/>
              <a:t>(exceptions: temps, pooled positions, employees retiring/leaving). </a:t>
            </a:r>
            <a:br>
              <a:rPr lang="en-US" sz="1800" dirty="0"/>
            </a:br>
            <a:endParaRPr lang="en-US" sz="2000" dirty="0"/>
          </a:p>
        </p:txBody>
      </p:sp>
      <p:sp>
        <p:nvSpPr>
          <p:cNvPr id="23" name="Rectangle 22"/>
          <p:cNvSpPr/>
          <p:nvPr/>
        </p:nvSpPr>
        <p:spPr>
          <a:xfrm>
            <a:off x="242468" y="209510"/>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Rectangle 5"/>
          <p:cNvSpPr/>
          <p:nvPr/>
        </p:nvSpPr>
        <p:spPr>
          <a:xfrm>
            <a:off x="6153333" y="2906659"/>
            <a:ext cx="3017821" cy="646331"/>
          </a:xfrm>
          <a:prstGeom prst="rect">
            <a:avLst/>
          </a:prstGeom>
        </p:spPr>
        <p:txBody>
          <a:bodyPr wrap="square">
            <a:spAutoFit/>
          </a:bodyPr>
          <a:lstStyle/>
          <a:p>
            <a:r>
              <a:rPr lang="en-US" sz="1200" dirty="0"/>
              <a:t>The amount encumbered from the Job is located under the </a:t>
            </a:r>
            <a:r>
              <a:rPr lang="en-US" sz="1200" i="1" dirty="0"/>
              <a:t>Estimated Fiscal Year Budget.</a:t>
            </a:r>
            <a:r>
              <a:rPr lang="en-US" sz="1200" dirty="0"/>
              <a:t> </a:t>
            </a:r>
          </a:p>
        </p:txBody>
      </p:sp>
      <p:sp>
        <p:nvSpPr>
          <p:cNvPr id="10" name="Right Arrow 7">
            <a:extLst>
              <a:ext uri="{FF2B5EF4-FFF2-40B4-BE49-F238E27FC236}">
                <a16:creationId xmlns:a16="http://schemas.microsoft.com/office/drawing/2014/main" id="{93380B78-7D31-487C-8F5F-49545F6E0E1F}"/>
              </a:ext>
            </a:extLst>
          </p:cNvPr>
          <p:cNvSpPr/>
          <p:nvPr/>
        </p:nvSpPr>
        <p:spPr>
          <a:xfrm rot="5400000">
            <a:off x="3618882" y="3322234"/>
            <a:ext cx="356185" cy="289372"/>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7">
            <a:extLst>
              <a:ext uri="{FF2B5EF4-FFF2-40B4-BE49-F238E27FC236}">
                <a16:creationId xmlns:a16="http://schemas.microsoft.com/office/drawing/2014/main" id="{3F2F8741-E1D1-4016-86DE-03D6B5A19ED4}"/>
              </a:ext>
            </a:extLst>
          </p:cNvPr>
          <p:cNvSpPr/>
          <p:nvPr/>
        </p:nvSpPr>
        <p:spPr>
          <a:xfrm rot="5400000">
            <a:off x="4533889" y="3322233"/>
            <a:ext cx="356184" cy="289372"/>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7">
            <a:extLst>
              <a:ext uri="{FF2B5EF4-FFF2-40B4-BE49-F238E27FC236}">
                <a16:creationId xmlns:a16="http://schemas.microsoft.com/office/drawing/2014/main" id="{A0D01045-44D3-47B6-9422-F1E4D739C736}"/>
              </a:ext>
            </a:extLst>
          </p:cNvPr>
          <p:cNvSpPr/>
          <p:nvPr/>
        </p:nvSpPr>
        <p:spPr>
          <a:xfrm rot="5400000">
            <a:off x="8797610" y="3413832"/>
            <a:ext cx="270480" cy="215266"/>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Arrow 7">
            <a:extLst>
              <a:ext uri="{FF2B5EF4-FFF2-40B4-BE49-F238E27FC236}">
                <a16:creationId xmlns:a16="http://schemas.microsoft.com/office/drawing/2014/main" id="{F1439804-DF03-BBAF-55C8-F6F6B3C9E404}"/>
              </a:ext>
            </a:extLst>
          </p:cNvPr>
          <p:cNvSpPr/>
          <p:nvPr/>
        </p:nvSpPr>
        <p:spPr>
          <a:xfrm rot="5400000">
            <a:off x="7831369" y="3427219"/>
            <a:ext cx="196851" cy="215266"/>
          </a:xfrm>
          <a:prstGeom prst="rightArrow">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82F7D2D3-1D68-0109-5AC3-791881D0C14A}"/>
              </a:ext>
            </a:extLst>
          </p:cNvPr>
          <p:cNvSpPr>
            <a:spLocks noGrp="1"/>
          </p:cNvSpPr>
          <p:nvPr>
            <p:ph type="sldNum" sz="quarter" idx="12"/>
          </p:nvPr>
        </p:nvSpPr>
        <p:spPr/>
        <p:txBody>
          <a:bodyPr/>
          <a:lstStyle/>
          <a:p>
            <a:fld id="{17067928-364C-448D-8732-D638C65C8496}" type="slidenum">
              <a:rPr lang="en-US" smtClean="0"/>
              <a:t>9</a:t>
            </a:fld>
            <a:endParaRPr lang="en-US" dirty="0"/>
          </a:p>
        </p:txBody>
      </p:sp>
    </p:spTree>
    <p:extLst>
      <p:ext uri="{BB962C8B-B14F-4D97-AF65-F5344CB8AC3E}">
        <p14:creationId xmlns:p14="http://schemas.microsoft.com/office/powerpoint/2010/main" val="3261477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8383</TotalTime>
  <Words>2047</Words>
  <Application>Microsoft Office PowerPoint</Application>
  <PresentationFormat>Widescreen</PresentationFormat>
  <Paragraphs>239</Paragraphs>
  <Slides>31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(Body)</vt:lpstr>
      <vt:lpstr>Calibri Light</vt:lpstr>
      <vt:lpstr>Georgia</vt:lpstr>
      <vt:lpstr>Office Theme</vt:lpstr>
      <vt:lpstr>Budget Cycle Entry  In Salary Planner</vt:lpstr>
      <vt:lpstr>Login to Self Service Banner; select Employee.</vt:lpstr>
      <vt:lpstr>Select Salary Planner.</vt:lpstr>
      <vt:lpstr>Select Edit Scenario.</vt:lpstr>
      <vt:lpstr>Choose appropriate Extract ID and Scenario; University Budget will provide you with this criteria.  Filter Criteria should be set to Position Attributes so that you can view full Org(s). </vt:lpstr>
      <vt:lpstr>The Position Filters screen is where you will select which Org you would like to access; this is your home screen.  To work on position budgets, select List By Position at the bottom of the screen. </vt:lpstr>
      <vt:lpstr>For the Budget Cycle, ONLY the Position Budget and Distribution will be loaded into the new fiscal year.</vt:lpstr>
      <vt:lpstr>PowerPoint Presentation</vt:lpstr>
      <vt:lpstr> From the List by Position screen, you can change the Proposed Budget by either Percent or Amount, and drill down under Links to view and/or change the Position Distribution. For most positions, the Proposed Budget on this form should be greater than or equal to Estimated Fiscal Year Budget (exceptions: temps, pooled positions, employees retiring/leaving).  </vt:lpstr>
      <vt:lpstr> </vt:lpstr>
      <vt:lpstr>Vacant positions in the initial extract will have a zero Proposed Budget.  However, vacant positions picked up in the Add/Delete process will have zero in the Estimated Fiscal Year Budget, and the average salary amount as the Base and Proposed Budget.  Do Not leave this amount unchanged.  The Proposed Budget should be what you expect to fund/budget.  This is not an amount anyone has entered, but is system generated.  </vt:lpstr>
      <vt:lpstr> </vt:lpstr>
      <vt:lpstr>Funding Distribution Example</vt:lpstr>
      <vt:lpstr>The Position Distribution screen is where you will make any funding changes for that Position.  Click the Percent hyperlink in the Proposed section to edit or remove current funds.  To add an additional fund, click Add A New Record.  </vt:lpstr>
      <vt:lpstr>To ADD a new funding distribution, you will need to enter:   Fund, Account, Location and Percent/Amount ONLY.  Then SAVE.</vt:lpstr>
      <vt:lpstr>PowerPoint Presentation</vt:lpstr>
      <vt:lpstr> Jobs  </vt:lpstr>
      <vt:lpstr>PowerPoint Presentation</vt:lpstr>
      <vt:lpstr>Salary Planner Reports</vt:lpstr>
      <vt:lpstr>Salary Planner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BDS in</dc:title>
  <dc:creator>Whiting, Beckie</dc:creator>
  <cp:lastModifiedBy>Cooper, Beckie</cp:lastModifiedBy>
  <cp:revision>436</cp:revision>
  <cp:lastPrinted>2019-04-03T13:34:35Z</cp:lastPrinted>
  <dcterms:created xsi:type="dcterms:W3CDTF">2016-03-01T20:13:30Z</dcterms:created>
  <dcterms:modified xsi:type="dcterms:W3CDTF">2026-02-25T20:32:27Z</dcterms:modified>
</cp:coreProperties>
</file>