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2" r:id="rId3"/>
    <p:sldMasterId id="2147483654" r:id="rId4"/>
  </p:sldMasterIdLst>
  <p:notesMasterIdLst>
    <p:notesMasterId r:id="rId26"/>
  </p:notesMasterIdLst>
  <p:handoutMasterIdLst>
    <p:handoutMasterId r:id="rId27"/>
  </p:handoutMasterIdLst>
  <p:sldIdLst>
    <p:sldId id="349" r:id="rId5"/>
    <p:sldId id="333" r:id="rId6"/>
    <p:sldId id="326" r:id="rId7"/>
    <p:sldId id="347" r:id="rId8"/>
    <p:sldId id="372" r:id="rId9"/>
    <p:sldId id="371" r:id="rId10"/>
    <p:sldId id="363" r:id="rId11"/>
    <p:sldId id="373" r:id="rId12"/>
    <p:sldId id="380" r:id="rId13"/>
    <p:sldId id="381" r:id="rId14"/>
    <p:sldId id="382" r:id="rId15"/>
    <p:sldId id="383" r:id="rId16"/>
    <p:sldId id="384" r:id="rId17"/>
    <p:sldId id="385" r:id="rId18"/>
    <p:sldId id="343" r:id="rId19"/>
    <p:sldId id="359" r:id="rId20"/>
    <p:sldId id="362" r:id="rId21"/>
    <p:sldId id="341" r:id="rId22"/>
    <p:sldId id="342" r:id="rId23"/>
    <p:sldId id="345" r:id="rId24"/>
    <p:sldId id="386" r:id="rId25"/>
  </p:sldIdLst>
  <p:sldSz cx="9144000" cy="6858000" type="screen4x3"/>
  <p:notesSz cx="6934200" cy="92329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E00"/>
    <a:srgbClr val="FF9933"/>
    <a:srgbClr val="FF6600"/>
    <a:srgbClr val="D95900"/>
    <a:srgbClr val="E95D07"/>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5" autoAdjust="0"/>
    <p:restoredTop sz="94728" autoAdjust="0"/>
  </p:normalViewPr>
  <p:slideViewPr>
    <p:cSldViewPr>
      <p:cViewPr>
        <p:scale>
          <a:sx n="70" d="100"/>
          <a:sy n="70" d="100"/>
        </p:scale>
        <p:origin x="-336" y="-78"/>
      </p:cViewPr>
      <p:guideLst>
        <p:guide orient="horz" pos="1104"/>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43" d="100"/>
          <a:sy n="43" d="100"/>
        </p:scale>
        <p:origin x="-2790" y="-102"/>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40"/>
      <c:rotY val="130"/>
      <c:perspective val="30"/>
    </c:view3D>
    <c:plotArea>
      <c:layout>
        <c:manualLayout>
          <c:layoutTarget val="inner"/>
          <c:xMode val="edge"/>
          <c:yMode val="edge"/>
          <c:x val="0.21789436646506452"/>
          <c:y val="0.17788449890509431"/>
          <c:w val="0.65725094145841234"/>
          <c:h val="0.63831384242650924"/>
        </c:manualLayout>
      </c:layout>
      <c:pie3DChart>
        <c:varyColors val="1"/>
        <c:ser>
          <c:idx val="0"/>
          <c:order val="0"/>
          <c:tx>
            <c:strRef>
              <c:f>Sheet1!$B$11</c:f>
              <c:strCache>
                <c:ptCount val="1"/>
                <c:pt idx="0">
                  <c:v>FY2010</c:v>
                </c:pt>
              </c:strCache>
            </c:strRef>
          </c:tx>
          <c:explosion val="25"/>
          <c:dPt>
            <c:idx val="1"/>
            <c:spPr>
              <a:solidFill>
                <a:schemeClr val="accent4">
                  <a:lumMod val="75000"/>
                </a:schemeClr>
              </a:solidFill>
            </c:spPr>
          </c:dPt>
          <c:dPt>
            <c:idx val="3"/>
            <c:spPr>
              <a:solidFill>
                <a:schemeClr val="accent6"/>
              </a:solidFill>
            </c:spPr>
          </c:dPt>
          <c:dPt>
            <c:idx val="5"/>
            <c:spPr>
              <a:solidFill>
                <a:schemeClr val="accent2"/>
              </a:solidFill>
            </c:spPr>
          </c:dPt>
          <c:dPt>
            <c:idx val="6"/>
            <c:explosion val="26"/>
            <c:spPr>
              <a:solidFill>
                <a:schemeClr val="accent1">
                  <a:lumMod val="40000"/>
                  <a:lumOff val="60000"/>
                </a:schemeClr>
              </a:solidFill>
            </c:spPr>
          </c:dPt>
          <c:dPt>
            <c:idx val="7"/>
            <c:spPr>
              <a:solidFill>
                <a:schemeClr val="bg1">
                  <a:lumMod val="65000"/>
                </a:schemeClr>
              </a:solidFill>
            </c:spPr>
          </c:dPt>
          <c:dLbls>
            <c:dLbl>
              <c:idx val="0"/>
              <c:layout>
                <c:manualLayout>
                  <c:x val="-3.8192780250294787E-2"/>
                  <c:y val="2.8920467781764096E-2"/>
                </c:manualLayout>
              </c:layout>
              <c:showVal val="1"/>
              <c:showCatName val="1"/>
              <c:separator> </c:separator>
            </c:dLbl>
            <c:dLbl>
              <c:idx val="1"/>
              <c:layout>
                <c:manualLayout>
                  <c:x val="-0.1445261671836475"/>
                  <c:y val="-1.8530908774524731E-2"/>
                </c:manualLayout>
              </c:layout>
              <c:showVal val="1"/>
              <c:showCatName val="1"/>
              <c:separator> </c:separator>
            </c:dLbl>
            <c:dLbl>
              <c:idx val="2"/>
              <c:layout>
                <c:manualLayout>
                  <c:x val="7.2461866179771555E-3"/>
                  <c:y val="-1.8348786283371363E-2"/>
                </c:manualLayout>
              </c:layout>
              <c:tx>
                <c:rich>
                  <a:bodyPr/>
                  <a:lstStyle/>
                  <a:p>
                    <a:r>
                      <a:rPr lang="en-US" dirty="0" smtClean="0"/>
                      <a:t>Sponsored Programs  9.5%</a:t>
                    </a:r>
                    <a:endParaRPr lang="en-US" dirty="0"/>
                  </a:p>
                </c:rich>
              </c:tx>
              <c:showVal val="1"/>
              <c:showCatName val="1"/>
              <c:separator> </c:separator>
            </c:dLbl>
            <c:dLbl>
              <c:idx val="3"/>
              <c:layout>
                <c:manualLayout>
                  <c:x val="-6.3566510707901503E-3"/>
                  <c:y val="-5.7670642501048412E-2"/>
                </c:manualLayout>
              </c:layout>
              <c:showVal val="1"/>
              <c:showCatName val="1"/>
              <c:separator> </c:separator>
            </c:dLbl>
            <c:dLbl>
              <c:idx val="4"/>
              <c:layout>
                <c:manualLayout>
                  <c:x val="-3.6339343451634545E-2"/>
                  <c:y val="-4.3103946326235903E-2"/>
                </c:manualLayout>
              </c:layout>
              <c:tx>
                <c:rich>
                  <a:bodyPr/>
                  <a:lstStyle/>
                  <a:p>
                    <a:r>
                      <a:rPr lang="en-US" dirty="0"/>
                      <a:t>Federal </a:t>
                    </a:r>
                    <a:r>
                      <a:rPr lang="en-US" dirty="0" smtClean="0"/>
                      <a:t>Appropriations 1.3%</a:t>
                    </a:r>
                    <a:endParaRPr lang="en-US" dirty="0"/>
                  </a:p>
                </c:rich>
              </c:tx>
              <c:showVal val="1"/>
              <c:showCatName val="1"/>
              <c:separator> </c:separator>
            </c:dLbl>
            <c:dLbl>
              <c:idx val="5"/>
              <c:layout>
                <c:manualLayout>
                  <c:x val="-4.3478260869565223E-2"/>
                  <c:y val="-7.6923076923077024E-2"/>
                </c:manualLayout>
              </c:layout>
              <c:dLblPos val="outEnd"/>
              <c:showVal val="1"/>
              <c:showCatName val="1"/>
              <c:separator> </c:separator>
            </c:dLbl>
            <c:dLbl>
              <c:idx val="6"/>
              <c:layout>
                <c:manualLayout>
                  <c:x val="-1.2626262626262642E-2"/>
                  <c:y val="-0.14515138991603951"/>
                </c:manualLayout>
              </c:layout>
              <c:tx>
                <c:rich>
                  <a:bodyPr/>
                  <a:lstStyle/>
                  <a:p>
                    <a:pPr>
                      <a:defRPr sz="1100" b="0"/>
                    </a:pPr>
                    <a:r>
                      <a:rPr lang="en-US" sz="1100" b="0" dirty="0" smtClean="0"/>
                      <a:t> </a:t>
                    </a:r>
                    <a:r>
                      <a:rPr lang="en-US" sz="1200" b="1" dirty="0" smtClean="0"/>
                      <a:t>Stimulus   Funds    </a:t>
                    </a:r>
                  </a:p>
                  <a:p>
                    <a:pPr>
                      <a:defRPr sz="1100" b="0"/>
                    </a:pPr>
                    <a:r>
                      <a:rPr lang="en-US" sz="1200" b="1" dirty="0" smtClean="0"/>
                      <a:t> 1.7%</a:t>
                    </a:r>
                    <a:endParaRPr lang="en-US" sz="1200" b="1" dirty="0"/>
                  </a:p>
                </c:rich>
              </c:tx>
              <c:spPr/>
              <c:showVal val="1"/>
              <c:showCatName val="1"/>
              <c:separator> </c:separator>
            </c:dLbl>
            <c:dLbl>
              <c:idx val="7"/>
              <c:layout>
                <c:manualLayout>
                  <c:x val="3.2556772794705056E-2"/>
                  <c:y val="3.1223966826632095E-2"/>
                </c:manualLayout>
              </c:layout>
              <c:tx>
                <c:rich>
                  <a:bodyPr/>
                  <a:lstStyle/>
                  <a:p>
                    <a:r>
                      <a:rPr lang="en-US" dirty="0" smtClean="0"/>
                      <a:t>Other (incl.</a:t>
                    </a:r>
                  </a:p>
                  <a:p>
                    <a:r>
                      <a:rPr lang="en-US" dirty="0" smtClean="0"/>
                      <a:t>OSUF)  </a:t>
                    </a:r>
                  </a:p>
                  <a:p>
                    <a:r>
                      <a:rPr lang="en-US" dirty="0" smtClean="0"/>
                      <a:t>11.0%</a:t>
                    </a:r>
                    <a:endParaRPr lang="en-US" dirty="0"/>
                  </a:p>
                </c:rich>
              </c:tx>
              <c:showVal val="1"/>
              <c:showCatName val="1"/>
              <c:separator> </c:separator>
            </c:dLbl>
            <c:txPr>
              <a:bodyPr/>
              <a:lstStyle/>
              <a:p>
                <a:pPr>
                  <a:defRPr sz="1100"/>
                </a:pPr>
                <a:endParaRPr lang="en-US"/>
              </a:p>
            </c:txPr>
            <c:showVal val="1"/>
            <c:showCatName val="1"/>
            <c:separator> </c:separator>
            <c:showLeaderLines val="1"/>
          </c:dLbls>
          <c:cat>
            <c:strRef>
              <c:f>Sheet1!$A$12:$A$19</c:f>
              <c:strCache>
                <c:ptCount val="8"/>
                <c:pt idx="0">
                  <c:v>Student Aid</c:v>
                </c:pt>
                <c:pt idx="1">
                  <c:v>Auxiliary Enterprises</c:v>
                </c:pt>
                <c:pt idx="2">
                  <c:v>Sponsored Programs</c:v>
                </c:pt>
                <c:pt idx="3">
                  <c:v>Student Tuition &amp; Fees</c:v>
                </c:pt>
                <c:pt idx="4">
                  <c:v>Federal Appropriations</c:v>
                </c:pt>
                <c:pt idx="5">
                  <c:v>State Appropriations</c:v>
                </c:pt>
                <c:pt idx="6">
                  <c:v>Stimulus Funds</c:v>
                </c:pt>
                <c:pt idx="7">
                  <c:v>Other</c:v>
                </c:pt>
              </c:strCache>
            </c:strRef>
          </c:cat>
          <c:val>
            <c:numRef>
              <c:f>Sheet1!$B$12:$B$19</c:f>
              <c:numCache>
                <c:formatCode>0.0%</c:formatCode>
                <c:ptCount val="8"/>
                <c:pt idx="0">
                  <c:v>6.4000000000000612E-2</c:v>
                </c:pt>
                <c:pt idx="1">
                  <c:v>0.25700000000000001</c:v>
                </c:pt>
                <c:pt idx="2">
                  <c:v>9.5000000000000265E-2</c:v>
                </c:pt>
                <c:pt idx="3">
                  <c:v>0.21500000000000041</c:v>
                </c:pt>
                <c:pt idx="4">
                  <c:v>1.2999999999999998E-2</c:v>
                </c:pt>
                <c:pt idx="5">
                  <c:v>0.22900000000000095</c:v>
                </c:pt>
                <c:pt idx="6">
                  <c:v>1.7000000000000164E-2</c:v>
                </c:pt>
                <c:pt idx="7">
                  <c:v>0.11100000000000021</c:v>
                </c:pt>
              </c:numCache>
            </c:numRef>
          </c:val>
        </c:ser>
      </c:pie3DChart>
      <c:spPr>
        <a:scene3d>
          <a:camera prst="orthographicFront"/>
          <a:lightRig rig="threePt" dir="t"/>
        </a:scene3d>
        <a:sp3d>
          <a:bevelT/>
        </a:sp3d>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40"/>
      <c:rotY val="130"/>
      <c:perspective val="30"/>
    </c:view3D>
    <c:plotArea>
      <c:layout>
        <c:manualLayout>
          <c:layoutTarget val="inner"/>
          <c:xMode val="edge"/>
          <c:yMode val="edge"/>
          <c:x val="0.21789436646506463"/>
          <c:y val="0.17788449890509436"/>
          <c:w val="0.65725094145841256"/>
          <c:h val="0.63831384242650946"/>
        </c:manualLayout>
      </c:layout>
      <c:pie3DChart>
        <c:varyColors val="1"/>
        <c:ser>
          <c:idx val="0"/>
          <c:order val="0"/>
          <c:tx>
            <c:strRef>
              <c:f>'Sheet1'!$B$11</c:f>
              <c:strCache>
                <c:ptCount val="1"/>
                <c:pt idx="0">
                  <c:v>FY2010</c:v>
                </c:pt>
              </c:strCache>
            </c:strRef>
          </c:tx>
          <c:explosion val="25"/>
          <c:dPt>
            <c:idx val="1"/>
            <c:spPr>
              <a:solidFill>
                <a:schemeClr val="accent4">
                  <a:lumMod val="75000"/>
                </a:schemeClr>
              </a:solidFill>
            </c:spPr>
          </c:dPt>
          <c:dPt>
            <c:idx val="3"/>
            <c:spPr>
              <a:solidFill>
                <a:schemeClr val="accent6"/>
              </a:solidFill>
            </c:spPr>
          </c:dPt>
          <c:dPt>
            <c:idx val="5"/>
            <c:spPr>
              <a:solidFill>
                <a:schemeClr val="accent2"/>
              </a:solidFill>
            </c:spPr>
          </c:dPt>
          <c:dPt>
            <c:idx val="6"/>
            <c:explosion val="26"/>
            <c:spPr>
              <a:solidFill>
                <a:schemeClr val="accent1">
                  <a:lumMod val="40000"/>
                  <a:lumOff val="60000"/>
                </a:schemeClr>
              </a:solidFill>
            </c:spPr>
          </c:dPt>
          <c:dPt>
            <c:idx val="7"/>
            <c:spPr>
              <a:solidFill>
                <a:schemeClr val="bg1">
                  <a:lumMod val="65000"/>
                </a:schemeClr>
              </a:solidFill>
            </c:spPr>
          </c:dPt>
          <c:dLbls>
            <c:dLbl>
              <c:idx val="0"/>
              <c:layout>
                <c:manualLayout>
                  <c:x val="-3.8192780250294787E-2"/>
                  <c:y val="2.8920467781764082E-2"/>
                </c:manualLayout>
              </c:layout>
              <c:showVal val="1"/>
              <c:showCatName val="1"/>
              <c:separator> </c:separator>
            </c:dLbl>
            <c:dLbl>
              <c:idx val="1"/>
              <c:layout>
                <c:manualLayout>
                  <c:x val="-0.1445261671836475"/>
                  <c:y val="-1.8530908774524731E-2"/>
                </c:manualLayout>
              </c:layout>
              <c:showVal val="1"/>
              <c:showCatName val="1"/>
              <c:separator> </c:separator>
            </c:dLbl>
            <c:dLbl>
              <c:idx val="2"/>
              <c:layout>
                <c:manualLayout>
                  <c:x val="7.2461866179771121E-3"/>
                  <c:y val="-1.8348786283371329E-2"/>
                </c:manualLayout>
              </c:layout>
              <c:tx>
                <c:rich>
                  <a:bodyPr/>
                  <a:lstStyle/>
                  <a:p>
                    <a:r>
                      <a:rPr lang="en-US" dirty="0" smtClean="0"/>
                      <a:t>Sponsored Programs  </a:t>
                    </a:r>
                    <a:r>
                      <a:rPr lang="en-US" dirty="0"/>
                      <a:t>9.2%</a:t>
                    </a:r>
                  </a:p>
                </c:rich>
              </c:tx>
              <c:showVal val="1"/>
              <c:showCatName val="1"/>
              <c:separator> </c:separator>
            </c:dLbl>
            <c:dLbl>
              <c:idx val="3"/>
              <c:layout>
                <c:manualLayout>
                  <c:x val="-6.3566510707900904E-3"/>
                  <c:y val="-5.7670642501048322E-2"/>
                </c:manualLayout>
              </c:layout>
              <c:showVal val="1"/>
              <c:showCatName val="1"/>
              <c:separator> </c:separator>
            </c:dLbl>
            <c:dLbl>
              <c:idx val="4"/>
              <c:layout>
                <c:manualLayout>
                  <c:x val="-3.6339343451634483E-2"/>
                  <c:y val="-4.3103946326235862E-2"/>
                </c:manualLayout>
              </c:layout>
              <c:tx>
                <c:rich>
                  <a:bodyPr/>
                  <a:lstStyle/>
                  <a:p>
                    <a:r>
                      <a:rPr lang="en-US" dirty="0"/>
                      <a:t>Federal </a:t>
                    </a:r>
                    <a:r>
                      <a:rPr lang="en-US" dirty="0" smtClean="0"/>
                      <a:t>Appropriations 1.2</a:t>
                    </a:r>
                    <a:r>
                      <a:rPr lang="en-US" dirty="0"/>
                      <a:t>%</a:t>
                    </a:r>
                  </a:p>
                </c:rich>
              </c:tx>
              <c:showVal val="1"/>
              <c:showCatName val="1"/>
              <c:separator> </c:separator>
            </c:dLbl>
            <c:dLbl>
              <c:idx val="5"/>
              <c:layout>
                <c:manualLayout>
                  <c:x val="-4.3478260869565223E-2"/>
                  <c:y val="-7.6923076923076927E-2"/>
                </c:manualLayout>
              </c:layout>
              <c:dLblPos val="outEnd"/>
              <c:showVal val="1"/>
              <c:showCatName val="1"/>
              <c:separator> </c:separator>
            </c:dLbl>
            <c:dLbl>
              <c:idx val="6"/>
              <c:layout>
                <c:manualLayout>
                  <c:x val="-1.2626262626262626E-2"/>
                  <c:y val="-0.14515138991603951"/>
                </c:manualLayout>
              </c:layout>
              <c:tx>
                <c:rich>
                  <a:bodyPr/>
                  <a:lstStyle/>
                  <a:p>
                    <a:pPr>
                      <a:defRPr sz="1100" b="0"/>
                    </a:pPr>
                    <a:r>
                      <a:rPr lang="en-US" sz="1100" b="0" dirty="0" smtClean="0"/>
                      <a:t> </a:t>
                    </a:r>
                    <a:r>
                      <a:rPr lang="en-US" sz="1200" b="1" dirty="0" smtClean="0"/>
                      <a:t>Stimulus   Funds    </a:t>
                    </a:r>
                  </a:p>
                  <a:p>
                    <a:pPr>
                      <a:defRPr sz="1100" b="0"/>
                    </a:pPr>
                    <a:r>
                      <a:rPr lang="en-US" sz="1200" b="1" dirty="0" smtClean="0"/>
                      <a:t> </a:t>
                    </a:r>
                    <a:r>
                      <a:rPr lang="en-US" sz="1200" b="1" dirty="0"/>
                      <a:t>2.0%</a:t>
                    </a:r>
                  </a:p>
                </c:rich>
              </c:tx>
              <c:spPr/>
              <c:showVal val="1"/>
              <c:showCatName val="1"/>
              <c:separator> </c:separator>
            </c:dLbl>
            <c:dLbl>
              <c:idx val="7"/>
              <c:layout>
                <c:manualLayout>
                  <c:x val="3.2556772794705015E-2"/>
                  <c:y val="3.122396682663189E-2"/>
                </c:manualLayout>
              </c:layout>
              <c:tx>
                <c:rich>
                  <a:bodyPr/>
                  <a:lstStyle/>
                  <a:p>
                    <a:r>
                      <a:rPr lang="en-US" dirty="0" smtClean="0"/>
                      <a:t>Other (incl.</a:t>
                    </a:r>
                  </a:p>
                  <a:p>
                    <a:r>
                      <a:rPr lang="en-US" dirty="0" smtClean="0"/>
                      <a:t>OSUF)  </a:t>
                    </a:r>
                  </a:p>
                  <a:p>
                    <a:r>
                      <a:rPr lang="en-US" dirty="0" smtClean="0"/>
                      <a:t>11.1%</a:t>
                    </a:r>
                    <a:endParaRPr lang="en-US" dirty="0"/>
                  </a:p>
                </c:rich>
              </c:tx>
              <c:showVal val="1"/>
              <c:showCatName val="1"/>
              <c:separator> </c:separator>
            </c:dLbl>
            <c:txPr>
              <a:bodyPr/>
              <a:lstStyle/>
              <a:p>
                <a:pPr>
                  <a:defRPr sz="1100"/>
                </a:pPr>
                <a:endParaRPr lang="en-US"/>
              </a:p>
            </c:txPr>
            <c:showVal val="1"/>
            <c:showCatName val="1"/>
            <c:separator> </c:separator>
            <c:showLeaderLines val="1"/>
          </c:dLbls>
          <c:cat>
            <c:strRef>
              <c:f>'Sheet1'!$A$12:$A$19</c:f>
              <c:strCache>
                <c:ptCount val="8"/>
                <c:pt idx="0">
                  <c:v>Student Aid</c:v>
                </c:pt>
                <c:pt idx="1">
                  <c:v>Auxiliary Enterprises</c:v>
                </c:pt>
                <c:pt idx="2">
                  <c:v>Sponsored Programs</c:v>
                </c:pt>
                <c:pt idx="3">
                  <c:v>Student Tuition &amp; Fees</c:v>
                </c:pt>
                <c:pt idx="4">
                  <c:v>Federal Appropriations</c:v>
                </c:pt>
                <c:pt idx="5">
                  <c:v>State Appropriations</c:v>
                </c:pt>
                <c:pt idx="6">
                  <c:v>Stimulus Funds</c:v>
                </c:pt>
                <c:pt idx="7">
                  <c:v>Other</c:v>
                </c:pt>
              </c:strCache>
            </c:strRef>
          </c:cat>
          <c:val>
            <c:numRef>
              <c:f>'Sheet1'!$B$12:$B$19</c:f>
              <c:numCache>
                <c:formatCode>0.0%</c:formatCode>
                <c:ptCount val="8"/>
                <c:pt idx="0">
                  <c:v>5.7000000000000023E-2</c:v>
                </c:pt>
                <c:pt idx="1">
                  <c:v>0.24900000000000044</c:v>
                </c:pt>
                <c:pt idx="2">
                  <c:v>9.2000000000000026E-2</c:v>
                </c:pt>
                <c:pt idx="3">
                  <c:v>0.20600000000000004</c:v>
                </c:pt>
                <c:pt idx="4">
                  <c:v>1.2E-2</c:v>
                </c:pt>
                <c:pt idx="5">
                  <c:v>0.253</c:v>
                </c:pt>
                <c:pt idx="6">
                  <c:v>2.0000000000000011E-2</c:v>
                </c:pt>
                <c:pt idx="7">
                  <c:v>0.111</c:v>
                </c:pt>
              </c:numCache>
            </c:numRef>
          </c:val>
        </c:ser>
      </c:pie3DChart>
      <c:spPr>
        <a:scene3d>
          <a:camera prst="orthographicFront"/>
          <a:lightRig rig="threePt" dir="t"/>
        </a:scene3d>
        <a:sp3d>
          <a:bevelT/>
        </a:sp3d>
      </c:spPr>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1"/>
            <a:ext cx="3005138" cy="461009"/>
          </a:xfrm>
          <a:prstGeom prst="rect">
            <a:avLst/>
          </a:prstGeom>
          <a:noFill/>
          <a:ln w="9525">
            <a:noFill/>
            <a:miter lim="800000"/>
            <a:headEnd/>
            <a:tailEnd/>
          </a:ln>
          <a:effectLst/>
        </p:spPr>
        <p:txBody>
          <a:bodyPr vert="horz" wrap="square" lIns="92268" tIns="46134" rIns="92268" bIns="46134" numCol="1" anchor="t" anchorCtr="0" compatLnSpc="1">
            <a:prstTxWarp prst="textNoShape">
              <a:avLst/>
            </a:prstTxWarp>
          </a:bodyPr>
          <a:lstStyle>
            <a:lvl1pPr defTabSz="922209" eaLnBrk="0" hangingPunct="0">
              <a:defRPr sz="1200">
                <a:latin typeface="Times New Roman" pitchFamily="18" charset="0"/>
              </a:defRPr>
            </a:lvl1pPr>
          </a:lstStyle>
          <a:p>
            <a:pPr>
              <a:defRPr/>
            </a:pPr>
            <a:endParaRPr lang="en-US"/>
          </a:p>
        </p:txBody>
      </p:sp>
      <p:sp>
        <p:nvSpPr>
          <p:cNvPr id="71683" name="Rectangle 3"/>
          <p:cNvSpPr>
            <a:spLocks noGrp="1" noChangeArrowheads="1"/>
          </p:cNvSpPr>
          <p:nvPr>
            <p:ph type="dt" sz="quarter" idx="1"/>
          </p:nvPr>
        </p:nvSpPr>
        <p:spPr bwMode="auto">
          <a:xfrm>
            <a:off x="3929065" y="1"/>
            <a:ext cx="3005137" cy="461009"/>
          </a:xfrm>
          <a:prstGeom prst="rect">
            <a:avLst/>
          </a:prstGeom>
          <a:noFill/>
          <a:ln w="9525">
            <a:noFill/>
            <a:miter lim="800000"/>
            <a:headEnd/>
            <a:tailEnd/>
          </a:ln>
          <a:effectLst/>
        </p:spPr>
        <p:txBody>
          <a:bodyPr vert="horz" wrap="square" lIns="92268" tIns="46134" rIns="92268" bIns="46134" numCol="1" anchor="t" anchorCtr="0" compatLnSpc="1">
            <a:prstTxWarp prst="textNoShape">
              <a:avLst/>
            </a:prstTxWarp>
          </a:bodyPr>
          <a:lstStyle>
            <a:lvl1pPr algn="r" defTabSz="922209" eaLnBrk="0" hangingPunct="0">
              <a:defRPr sz="1200">
                <a:latin typeface="Times New Roman" pitchFamily="18" charset="0"/>
              </a:defRPr>
            </a:lvl1pPr>
          </a:lstStyle>
          <a:p>
            <a:pPr>
              <a:defRPr/>
            </a:pPr>
            <a:endParaRPr lang="en-US"/>
          </a:p>
        </p:txBody>
      </p:sp>
      <p:sp>
        <p:nvSpPr>
          <p:cNvPr id="71684" name="Rectangle 4"/>
          <p:cNvSpPr>
            <a:spLocks noGrp="1" noChangeArrowheads="1"/>
          </p:cNvSpPr>
          <p:nvPr>
            <p:ph type="ftr" sz="quarter" idx="2"/>
          </p:nvPr>
        </p:nvSpPr>
        <p:spPr bwMode="auto">
          <a:xfrm>
            <a:off x="0" y="8771892"/>
            <a:ext cx="3005138" cy="461009"/>
          </a:xfrm>
          <a:prstGeom prst="rect">
            <a:avLst/>
          </a:prstGeom>
          <a:noFill/>
          <a:ln w="9525">
            <a:noFill/>
            <a:miter lim="800000"/>
            <a:headEnd/>
            <a:tailEnd/>
          </a:ln>
          <a:effectLst/>
        </p:spPr>
        <p:txBody>
          <a:bodyPr vert="horz" wrap="square" lIns="92268" tIns="46134" rIns="92268" bIns="46134" numCol="1" anchor="b" anchorCtr="0" compatLnSpc="1">
            <a:prstTxWarp prst="textNoShape">
              <a:avLst/>
            </a:prstTxWarp>
          </a:bodyPr>
          <a:lstStyle>
            <a:lvl1pPr defTabSz="922209" eaLnBrk="0" hangingPunct="0">
              <a:defRPr sz="1200">
                <a:latin typeface="Times New Roman" pitchFamily="18" charset="0"/>
              </a:defRPr>
            </a:lvl1pPr>
          </a:lstStyle>
          <a:p>
            <a:pPr>
              <a:defRPr/>
            </a:pPr>
            <a:endParaRPr lang="en-US"/>
          </a:p>
        </p:txBody>
      </p:sp>
      <p:sp>
        <p:nvSpPr>
          <p:cNvPr id="71685" name="Rectangle 5"/>
          <p:cNvSpPr>
            <a:spLocks noGrp="1" noChangeArrowheads="1"/>
          </p:cNvSpPr>
          <p:nvPr>
            <p:ph type="sldNum" sz="quarter" idx="3"/>
          </p:nvPr>
        </p:nvSpPr>
        <p:spPr bwMode="auto">
          <a:xfrm>
            <a:off x="3929065" y="8771892"/>
            <a:ext cx="3005137" cy="461009"/>
          </a:xfrm>
          <a:prstGeom prst="rect">
            <a:avLst/>
          </a:prstGeom>
          <a:noFill/>
          <a:ln w="9525">
            <a:noFill/>
            <a:miter lim="800000"/>
            <a:headEnd/>
            <a:tailEnd/>
          </a:ln>
          <a:effectLst/>
        </p:spPr>
        <p:txBody>
          <a:bodyPr vert="horz" wrap="square" lIns="92268" tIns="46134" rIns="92268" bIns="46134" numCol="1" anchor="b" anchorCtr="0" compatLnSpc="1">
            <a:prstTxWarp prst="textNoShape">
              <a:avLst/>
            </a:prstTxWarp>
          </a:bodyPr>
          <a:lstStyle>
            <a:lvl1pPr algn="r" defTabSz="922209" eaLnBrk="0" hangingPunct="0">
              <a:defRPr sz="1200">
                <a:latin typeface="Times New Roman" pitchFamily="18" charset="0"/>
              </a:defRPr>
            </a:lvl1pPr>
          </a:lstStyle>
          <a:p>
            <a:pPr>
              <a:defRPr/>
            </a:pPr>
            <a:fld id="{02CC8257-027B-4285-AAB3-EB8DCB368DB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8610600" y="5943600"/>
            <a:ext cx="457200" cy="274638"/>
          </a:xfrm>
          <a:prstGeom prst="rect">
            <a:avLst/>
          </a:prstGeom>
          <a:noFill/>
          <a:ln w="12699">
            <a:noFill/>
            <a:miter lim="800000"/>
            <a:headEnd type="none" w="sm" len="sm"/>
            <a:tailEnd type="none" w="sm" len="sm"/>
          </a:ln>
        </p:spPr>
        <p:txBody>
          <a:bodyPr>
            <a:spAutoFit/>
          </a:bodyPr>
          <a:lstStyle/>
          <a:p>
            <a:pPr eaLnBrk="0" hangingPunct="0">
              <a:spcBef>
                <a:spcPct val="50000"/>
              </a:spcBef>
              <a:defRPr/>
            </a:pPr>
            <a:fld id="{8A4B887E-9E60-412C-925A-A11A3B08B096}" type="slidenum">
              <a:rPr lang="en-US" sz="1200"/>
              <a:pPr eaLnBrk="0" hangingPunct="0">
                <a:spcBef>
                  <a:spcPct val="50000"/>
                </a:spcBef>
                <a:defRPr/>
              </a:pPr>
              <a:t>‹#›</a:t>
            </a:fld>
            <a:endParaRPr lang="en-US" sz="1200" dirty="0"/>
          </a:p>
        </p:txBody>
      </p:sp>
      <p:sp>
        <p:nvSpPr>
          <p:cNvPr id="11" name="Rectangle 10"/>
          <p:cNvSpPr/>
          <p:nvPr/>
        </p:nvSpPr>
        <p:spPr bwMode="auto">
          <a:xfrm>
            <a:off x="0" y="6266010"/>
            <a:ext cx="9144000" cy="609600"/>
          </a:xfrm>
          <a:prstGeom prst="rect">
            <a:avLst/>
          </a:prstGeom>
          <a:gradFill>
            <a:gsLst>
              <a:gs pos="0">
                <a:schemeClr val="tx1">
                  <a:lumMod val="65000"/>
                  <a:lumOff val="35000"/>
                </a:schemeClr>
              </a:gs>
              <a:gs pos="50000">
                <a:schemeClr val="tx1"/>
              </a:gs>
              <a:gs pos="100000">
                <a:schemeClr val="tx1">
                  <a:lumMod val="65000"/>
                  <a:lumOff val="35000"/>
                </a:schemeClr>
              </a:gs>
            </a:gsLst>
            <a:lin ang="5400000" scaled="0"/>
          </a:gradFill>
          <a:ln w="12699"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a:defRPr/>
            </a:pPr>
            <a:endParaRPr lang="en-US"/>
          </a:p>
        </p:txBody>
      </p:sp>
      <p:sp>
        <p:nvSpPr>
          <p:cNvPr id="13" name="TextBox 12"/>
          <p:cNvSpPr txBox="1"/>
          <p:nvPr/>
        </p:nvSpPr>
        <p:spPr>
          <a:xfrm>
            <a:off x="1143000" y="6211669"/>
            <a:ext cx="17526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create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3500" b="1" i="1" dirty="0">
              <a:solidFill>
                <a:schemeClr val="bg1"/>
              </a:solidFill>
              <a:latin typeface="Verdana" pitchFamily="34" charset="0"/>
              <a:ea typeface="Verdana" pitchFamily="34" charset="0"/>
              <a:cs typeface="Verdana" pitchFamily="34" charset="0"/>
            </a:endParaRPr>
          </a:p>
        </p:txBody>
      </p:sp>
      <p:sp>
        <p:nvSpPr>
          <p:cNvPr id="16" name="TextBox 15"/>
          <p:cNvSpPr txBox="1"/>
          <p:nvPr/>
        </p:nvSpPr>
        <p:spPr>
          <a:xfrm>
            <a:off x="2667000" y="6211669"/>
            <a:ext cx="23622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innovate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1400" b="1" i="1" dirty="0">
              <a:solidFill>
                <a:schemeClr val="bg1"/>
              </a:solidFill>
              <a:latin typeface="Verdana" pitchFamily="34" charset="0"/>
              <a:ea typeface="Verdana" pitchFamily="34" charset="0"/>
              <a:cs typeface="Verdana" pitchFamily="34" charset="0"/>
            </a:endParaRPr>
          </a:p>
        </p:txBody>
      </p:sp>
      <p:sp>
        <p:nvSpPr>
          <p:cNvPr id="17" name="TextBox 16"/>
          <p:cNvSpPr txBox="1"/>
          <p:nvPr/>
        </p:nvSpPr>
        <p:spPr>
          <a:xfrm>
            <a:off x="4648200" y="6211669"/>
            <a:ext cx="20574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educate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3500" b="1" i="1" dirty="0">
              <a:solidFill>
                <a:schemeClr val="bg1"/>
              </a:solidFill>
              <a:latin typeface="Verdana" pitchFamily="34" charset="0"/>
              <a:ea typeface="Verdana" pitchFamily="34" charset="0"/>
              <a:cs typeface="Verdana" pitchFamily="34" charset="0"/>
            </a:endParaRPr>
          </a:p>
        </p:txBody>
      </p:sp>
      <p:sp>
        <p:nvSpPr>
          <p:cNvPr id="18" name="TextBox 17"/>
          <p:cNvSpPr txBox="1"/>
          <p:nvPr/>
        </p:nvSpPr>
        <p:spPr>
          <a:xfrm>
            <a:off x="6477000" y="6248400"/>
            <a:ext cx="2667000" cy="646331"/>
          </a:xfrm>
          <a:prstGeom prst="rect">
            <a:avLst/>
          </a:prstGeom>
          <a:noFill/>
          <a:scene3d>
            <a:camera prst="orthographicFront"/>
            <a:lightRig rig="threePt" dir="t"/>
          </a:scene3d>
          <a:sp3d>
            <a:bevelT/>
          </a:sp3d>
        </p:spPr>
        <p:txBody>
          <a:bodyPr>
            <a:spAutoFit/>
          </a:bodyPr>
          <a:lstStyle/>
          <a:p>
            <a:pPr>
              <a:defRPr/>
            </a:pPr>
            <a:r>
              <a:rPr lang="en-US" sz="3500" b="1" i="1" spc="50" dirty="0">
                <a:ln w="12700" cmpd="sng">
                  <a:solidFill>
                    <a:srgbClr val="FF6E00"/>
                  </a:solidFill>
                  <a:prstDash val="solid"/>
                </a:ln>
                <a:solidFill>
                  <a:srgbClr val="FF6E00"/>
                </a:solidFill>
                <a:effectLst>
                  <a:glow rad="53100">
                    <a:schemeClr val="accent6">
                      <a:satMod val="180000"/>
                      <a:alpha val="30000"/>
                    </a:schemeClr>
                  </a:glow>
                </a:effectLst>
                <a:latin typeface="Verdana" pitchFamily="34" charset="0"/>
                <a:ea typeface="Verdana" pitchFamily="34" charset="0"/>
                <a:cs typeface="Verdana" pitchFamily="34" charset="0"/>
              </a:rPr>
              <a:t>Go STATE </a:t>
            </a:r>
            <a:endParaRPr lang="en-US" sz="3500" b="1" i="1" dirty="0">
              <a:ln w="12700" cmpd="sng">
                <a:solidFill>
                  <a:srgbClr val="FF6E00"/>
                </a:solidFill>
                <a:prstDash val="solid"/>
              </a:ln>
              <a:solidFill>
                <a:srgbClr val="FF6E00"/>
              </a:solidFill>
              <a:latin typeface="Verdana" pitchFamily="34" charset="0"/>
              <a:ea typeface="Verdana" pitchFamily="34" charset="0"/>
              <a:cs typeface="Verdana" pitchFamily="34" charset="0"/>
            </a:endParaRPr>
          </a:p>
        </p:txBody>
      </p:sp>
      <p:pic>
        <p:nvPicPr>
          <p:cNvPr id="9" name="Picture 8" descr="Logo with transparent background.png"/>
          <p:cNvPicPr>
            <a:picLocks noChangeAspect="1"/>
          </p:cNvPicPr>
          <p:nvPr/>
        </p:nvPicPr>
        <p:blipFill>
          <a:blip r:embed="rId3" cstate="print"/>
          <a:stretch>
            <a:fillRect/>
          </a:stretch>
        </p:blipFill>
        <p:spPr>
          <a:xfrm>
            <a:off x="0" y="6172200"/>
            <a:ext cx="1200150"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3" grpId="3"/>
      <p:bldP spid="16" grpId="0"/>
      <p:bldP spid="16" grpId="1"/>
      <p:bldP spid="16" grpId="2"/>
      <p:bldP spid="16" grpId="3"/>
      <p:bldP spid="17" grpId="0"/>
      <p:bldP spid="17" grpId="1"/>
      <p:bldP spid="17" grpId="2"/>
      <p:bldP spid="17" grpId="3"/>
      <p:bldP spid="18" grpId="0"/>
      <p:bldP spid="18" grpId="1"/>
      <p:bldP spid="18" grpId="2"/>
      <p:bldP spid="18" grpId="3"/>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8610600" y="5943600"/>
            <a:ext cx="457200" cy="274638"/>
          </a:xfrm>
          <a:prstGeom prst="rect">
            <a:avLst/>
          </a:prstGeom>
          <a:noFill/>
          <a:ln w="12699">
            <a:noFill/>
            <a:miter lim="800000"/>
            <a:headEnd type="none" w="sm" len="sm"/>
            <a:tailEnd type="none" w="sm" len="sm"/>
          </a:ln>
        </p:spPr>
        <p:txBody>
          <a:bodyPr>
            <a:spAutoFit/>
          </a:bodyPr>
          <a:lstStyle/>
          <a:p>
            <a:pPr eaLnBrk="0" hangingPunct="0">
              <a:spcBef>
                <a:spcPct val="50000"/>
              </a:spcBef>
              <a:defRPr/>
            </a:pPr>
            <a:fld id="{8A4B887E-9E60-412C-925A-A11A3B08B096}" type="slidenum">
              <a:rPr lang="en-US" sz="1200"/>
              <a:pPr eaLnBrk="0" hangingPunct="0">
                <a:spcBef>
                  <a:spcPct val="50000"/>
                </a:spcBef>
                <a:defRPr/>
              </a:pPr>
              <a:t>‹#›</a:t>
            </a:fld>
            <a:endParaRPr lang="en-US" sz="1200" dirty="0"/>
          </a:p>
        </p:txBody>
      </p:sp>
      <p:sp>
        <p:nvSpPr>
          <p:cNvPr id="11" name="Rectangle 10"/>
          <p:cNvSpPr/>
          <p:nvPr/>
        </p:nvSpPr>
        <p:spPr bwMode="auto">
          <a:xfrm>
            <a:off x="0" y="6266010"/>
            <a:ext cx="9144000" cy="609600"/>
          </a:xfrm>
          <a:prstGeom prst="rect">
            <a:avLst/>
          </a:prstGeom>
          <a:gradFill>
            <a:gsLst>
              <a:gs pos="0">
                <a:schemeClr val="tx1">
                  <a:lumMod val="65000"/>
                  <a:lumOff val="35000"/>
                </a:schemeClr>
              </a:gs>
              <a:gs pos="50000">
                <a:schemeClr val="tx1"/>
              </a:gs>
              <a:gs pos="100000">
                <a:schemeClr val="tx1">
                  <a:lumMod val="65000"/>
                  <a:lumOff val="35000"/>
                </a:schemeClr>
              </a:gs>
            </a:gsLst>
            <a:lin ang="5400000" scaled="0"/>
          </a:gradFill>
          <a:ln w="12699"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a:defRPr/>
            </a:pPr>
            <a:endParaRPr lang="en-US"/>
          </a:p>
        </p:txBody>
      </p:sp>
      <p:sp>
        <p:nvSpPr>
          <p:cNvPr id="13" name="TextBox 12"/>
          <p:cNvSpPr txBox="1"/>
          <p:nvPr/>
        </p:nvSpPr>
        <p:spPr>
          <a:xfrm>
            <a:off x="1143000" y="6211669"/>
            <a:ext cx="17526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create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3500" b="1" i="1" dirty="0">
              <a:solidFill>
                <a:schemeClr val="bg1"/>
              </a:solidFill>
              <a:latin typeface="Verdana" pitchFamily="34" charset="0"/>
              <a:ea typeface="Verdana" pitchFamily="34" charset="0"/>
              <a:cs typeface="Verdana" pitchFamily="34" charset="0"/>
            </a:endParaRPr>
          </a:p>
        </p:txBody>
      </p:sp>
      <p:sp>
        <p:nvSpPr>
          <p:cNvPr id="16" name="TextBox 15"/>
          <p:cNvSpPr txBox="1"/>
          <p:nvPr/>
        </p:nvSpPr>
        <p:spPr>
          <a:xfrm>
            <a:off x="2667000" y="6211669"/>
            <a:ext cx="23622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innovate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1400" b="1" i="1" dirty="0">
              <a:solidFill>
                <a:schemeClr val="bg1"/>
              </a:solidFill>
              <a:latin typeface="Verdana" pitchFamily="34" charset="0"/>
              <a:ea typeface="Verdana" pitchFamily="34" charset="0"/>
              <a:cs typeface="Verdana" pitchFamily="34" charset="0"/>
            </a:endParaRPr>
          </a:p>
        </p:txBody>
      </p:sp>
      <p:sp>
        <p:nvSpPr>
          <p:cNvPr id="17" name="TextBox 16"/>
          <p:cNvSpPr txBox="1"/>
          <p:nvPr/>
        </p:nvSpPr>
        <p:spPr>
          <a:xfrm>
            <a:off x="4648200" y="6211669"/>
            <a:ext cx="20574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educate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3500" b="1" i="1" dirty="0">
              <a:solidFill>
                <a:schemeClr val="bg1"/>
              </a:solidFill>
              <a:latin typeface="Verdana" pitchFamily="34" charset="0"/>
              <a:ea typeface="Verdana" pitchFamily="34" charset="0"/>
              <a:cs typeface="Verdana" pitchFamily="34" charset="0"/>
            </a:endParaRPr>
          </a:p>
        </p:txBody>
      </p:sp>
      <p:sp>
        <p:nvSpPr>
          <p:cNvPr id="18" name="TextBox 17"/>
          <p:cNvSpPr txBox="1"/>
          <p:nvPr/>
        </p:nvSpPr>
        <p:spPr>
          <a:xfrm>
            <a:off x="6477000" y="6248400"/>
            <a:ext cx="2667000" cy="646331"/>
          </a:xfrm>
          <a:prstGeom prst="rect">
            <a:avLst/>
          </a:prstGeom>
          <a:noFill/>
          <a:scene3d>
            <a:camera prst="orthographicFront"/>
            <a:lightRig rig="threePt" dir="t"/>
          </a:scene3d>
          <a:sp3d>
            <a:bevelT/>
          </a:sp3d>
        </p:spPr>
        <p:txBody>
          <a:bodyPr>
            <a:spAutoFit/>
          </a:bodyPr>
          <a:lstStyle/>
          <a:p>
            <a:pPr>
              <a:defRPr/>
            </a:pPr>
            <a:r>
              <a:rPr lang="en-US" sz="3500" b="1" i="1" spc="50" dirty="0">
                <a:ln w="12700" cmpd="sng">
                  <a:solidFill>
                    <a:srgbClr val="FF6E00"/>
                  </a:solidFill>
                  <a:prstDash val="solid"/>
                </a:ln>
                <a:solidFill>
                  <a:srgbClr val="FF6E00"/>
                </a:solidFill>
                <a:effectLst>
                  <a:glow rad="53100">
                    <a:schemeClr val="accent6">
                      <a:satMod val="180000"/>
                      <a:alpha val="30000"/>
                    </a:schemeClr>
                  </a:glow>
                </a:effectLst>
                <a:latin typeface="Verdana" pitchFamily="34" charset="0"/>
                <a:ea typeface="Verdana" pitchFamily="34" charset="0"/>
                <a:cs typeface="Verdana" pitchFamily="34" charset="0"/>
              </a:rPr>
              <a:t>Go STATE </a:t>
            </a:r>
            <a:endParaRPr lang="en-US" sz="3500" b="1" i="1" dirty="0">
              <a:ln w="12700" cmpd="sng">
                <a:solidFill>
                  <a:srgbClr val="FF6E00"/>
                </a:solidFill>
                <a:prstDash val="solid"/>
              </a:ln>
              <a:solidFill>
                <a:srgbClr val="FF6E00"/>
              </a:solidFill>
              <a:latin typeface="Verdana" pitchFamily="34" charset="0"/>
              <a:ea typeface="Verdana" pitchFamily="34" charset="0"/>
              <a:cs typeface="Verdana" pitchFamily="34" charset="0"/>
            </a:endParaRPr>
          </a:p>
        </p:txBody>
      </p:sp>
      <p:pic>
        <p:nvPicPr>
          <p:cNvPr id="9" name="Picture 8" descr="Logo with transparent background.png"/>
          <p:cNvPicPr>
            <a:picLocks noChangeAspect="1"/>
          </p:cNvPicPr>
          <p:nvPr/>
        </p:nvPicPr>
        <p:blipFill>
          <a:blip r:embed="rId3" cstate="print"/>
          <a:stretch>
            <a:fillRect/>
          </a:stretch>
        </p:blipFill>
        <p:spPr>
          <a:xfrm>
            <a:off x="0" y="6172200"/>
            <a:ext cx="1200150" cy="6858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Picture 18" descr="Branding-Success-option_1 - transparent background_edited-1.png"/>
          <p:cNvPicPr>
            <a:picLocks noChangeAspect="1"/>
          </p:cNvPicPr>
          <p:nvPr userDrawn="1"/>
        </p:nvPicPr>
        <p:blipFill>
          <a:blip r:embed="rId3" cstate="print"/>
          <a:stretch>
            <a:fillRect/>
          </a:stretch>
        </p:blipFill>
        <p:spPr>
          <a:xfrm>
            <a:off x="76200" y="5220621"/>
            <a:ext cx="8991600" cy="1637379"/>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Branding-Success-option_1 - transparent background_edited-1.png"/>
          <p:cNvPicPr>
            <a:picLocks noChangeAspect="1"/>
          </p:cNvPicPr>
          <p:nvPr userDrawn="1"/>
        </p:nvPicPr>
        <p:blipFill>
          <a:blip r:embed="rId4" cstate="print"/>
          <a:srcRect l="54237" t="37231"/>
          <a:stretch>
            <a:fillRect/>
          </a:stretch>
        </p:blipFill>
        <p:spPr>
          <a:xfrm>
            <a:off x="4872976" y="5791200"/>
            <a:ext cx="4271024" cy="1066800"/>
          </a:xfrm>
          <a:prstGeom prst="rect">
            <a:avLst/>
          </a:prstGeom>
        </p:spPr>
      </p:pic>
      <p:pic>
        <p:nvPicPr>
          <p:cNvPr id="4" name="Picture 3" descr="Branding-Success-option_1 - transparent background_edited-1.png"/>
          <p:cNvPicPr>
            <a:picLocks noChangeAspect="1"/>
          </p:cNvPicPr>
          <p:nvPr userDrawn="1"/>
        </p:nvPicPr>
        <p:blipFill>
          <a:blip r:embed="rId4" cstate="print"/>
          <a:srcRect l="44068" r="44915"/>
          <a:stretch>
            <a:fillRect/>
          </a:stretch>
        </p:blipFill>
        <p:spPr>
          <a:xfrm>
            <a:off x="4267200" y="5943600"/>
            <a:ext cx="530710" cy="877220"/>
          </a:xfrm>
          <a:prstGeom prst="rect">
            <a:avLst/>
          </a:prstGeom>
        </p:spPr>
      </p:pic>
      <p:pic>
        <p:nvPicPr>
          <p:cNvPr id="5" name="Picture 4" descr="Branding-Success-option_1 - transparent background_edited-1.png"/>
          <p:cNvPicPr>
            <a:picLocks noChangeAspect="1"/>
          </p:cNvPicPr>
          <p:nvPr userDrawn="1"/>
        </p:nvPicPr>
        <p:blipFill>
          <a:blip r:embed="rId4" cstate="print"/>
          <a:srcRect t="37231" r="55085"/>
          <a:stretch>
            <a:fillRect/>
          </a:stretch>
        </p:blipFill>
        <p:spPr>
          <a:xfrm>
            <a:off x="75269" y="5791200"/>
            <a:ext cx="4191931" cy="1066800"/>
          </a:xfrm>
          <a:prstGeom prst="rect">
            <a:avLst/>
          </a:prstGeom>
        </p:spPr>
      </p:pic>
      <p:sp>
        <p:nvSpPr>
          <p:cNvPr id="6" name="Text Box 3"/>
          <p:cNvSpPr txBox="1">
            <a:spLocks noChangeArrowheads="1"/>
          </p:cNvSpPr>
          <p:nvPr userDrawn="1"/>
        </p:nvSpPr>
        <p:spPr bwMode="auto">
          <a:xfrm>
            <a:off x="8610600" y="5791200"/>
            <a:ext cx="457200" cy="274638"/>
          </a:xfrm>
          <a:prstGeom prst="rect">
            <a:avLst/>
          </a:prstGeom>
          <a:noFill/>
          <a:ln w="12699">
            <a:noFill/>
            <a:miter lim="800000"/>
            <a:headEnd type="none" w="sm" len="sm"/>
            <a:tailEnd type="none" w="sm" len="sm"/>
          </a:ln>
        </p:spPr>
        <p:txBody>
          <a:bodyPr>
            <a:spAutoFit/>
          </a:bodyPr>
          <a:lstStyle/>
          <a:p>
            <a:pPr eaLnBrk="0" hangingPunct="0">
              <a:spcBef>
                <a:spcPct val="50000"/>
              </a:spcBef>
              <a:defRPr/>
            </a:pPr>
            <a:fld id="{8A4B887E-9E60-412C-925A-A11A3B08B096}" type="slidenum">
              <a:rPr lang="en-US" sz="1200"/>
              <a:pPr eaLnBrk="0" hangingPunct="0">
                <a:spcBef>
                  <a:spcPct val="50000"/>
                </a:spcBef>
                <a:defRPr/>
              </a:pPr>
              <a:t>‹#›</a:t>
            </a:fld>
            <a:endParaRPr lang="en-US" sz="1200"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oleObject" Target="file:///C:\C.%20HAWK\FY%202010%20Tuition%20&amp;%20Fees\Tuition%20&amp;%20Mandatory%20Fee%20Forms\FY10%20vs%20%20FY11%20Proposed%20Tuition%20&amp;%20Mandatory%20Fee%20Sheets%20--%20All%20Agencies.xlsx!OSU-GU%20&amp;%20Tulsa%20Grad!R5C1:R36C13" TargetMode="External"/><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file:///C:\C.%20HAWK\FY%202010%20Tuition%20&amp;%20Fees\Tuition%20&amp;%20Mandatory%20Fee%20Forms\FY10%20vs%20%20FY11%20Proposed%20Tuition%20&amp;%20Mandatory%20Fee%20Sheets%20--%20All%20Agencies.xlsx!OSU-CVHS!R5C1:R30C13" TargetMode="External"/><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file:///C:\C.%20HAWK\FY%202010%20Tuition%20&amp;%20Fees\Tuition%20&amp;%20Mandatory%20Fee%20Forms\FY10%20vs%20%20FY11%20Proposed%20Tuition%20&amp;%20Mandatory%20Fee%20Sheets%20--%20All%20Agencies.xlsx!OSU-IT!R5C1:R36C13" TargetMode="External"/><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13.xml.rels><?xml version="1.0" encoding="UTF-8" standalone="yes"?>
<Relationships xmlns="http://schemas.openxmlformats.org/package/2006/relationships"><Relationship Id="rId3" Type="http://schemas.openxmlformats.org/officeDocument/2006/relationships/oleObject" Target="file:///C:\C.%20HAWK\FY%202010%20Tuition%20&amp;%20Fees\Tuition%20&amp;%20Mandatory%20Fee%20Forms\FY10%20vs%20%20FY11%20Proposed%20Tuition%20&amp;%20Mandatory%20Fee%20Sheets%20--%20All%20Agencies.xlsx!OSU-OKC!R5C1:R36C13" TargetMode="External"/><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3" Type="http://schemas.openxmlformats.org/officeDocument/2006/relationships/oleObject" Target="file:///C:\C.%20HAWK\FY%202010%20Tuition%20&amp;%20Fees\Tuition%20&amp;%20Mandatory%20Fee%20Forms\FY10%20vs%20%20FY11%20Proposed%20Tuition%20&amp;%20Mandatory%20Fee%20Sheets%20--%20All%20Agencies.xlsx!OSU-CHS!R8C1:R44C13" TargetMode="External"/><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file:///C:\C.%20HAWK\FY%202010%20Tuition%20&amp;%20Fees\Tuition%20&amp;%20Mandatory%20Fee%20Forms\FY10%20vs%20%20FY11%20Proposed%20Tuition%20&amp;%20Mandatory%20Fee%20Sheets%20--%20All%20Agencies.xlsx!OSU-GU%20&amp;%20Tulsa%20Undergrad!R5C1:R42C13" TargetMode="External"/><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91212_undergrad_commencement_053.jpg"/>
          <p:cNvPicPr>
            <a:picLocks noChangeAspect="1"/>
          </p:cNvPicPr>
          <p:nvPr/>
        </p:nvPicPr>
        <p:blipFill>
          <a:blip r:embed="rId2" cstate="print"/>
          <a:srcRect l="30556" r="1827"/>
          <a:stretch>
            <a:fillRect/>
          </a:stretch>
        </p:blipFill>
        <p:spPr>
          <a:xfrm>
            <a:off x="2971799" y="762000"/>
            <a:ext cx="2895601" cy="2379089"/>
          </a:xfrm>
          <a:prstGeom prst="rect">
            <a:avLst/>
          </a:prstGeom>
        </p:spPr>
      </p:pic>
      <p:sp>
        <p:nvSpPr>
          <p:cNvPr id="2" name="Title 1"/>
          <p:cNvSpPr>
            <a:spLocks noGrp="1"/>
          </p:cNvSpPr>
          <p:nvPr>
            <p:ph type="title"/>
          </p:nvPr>
        </p:nvSpPr>
        <p:spPr>
          <a:xfrm>
            <a:off x="0" y="0"/>
            <a:ext cx="9144000" cy="762000"/>
          </a:xfrm>
          <a:solidFill>
            <a:srgbClr val="FF6E00"/>
          </a:solidFill>
        </p:spPr>
        <p:txBody>
          <a:bodyPr/>
          <a:lstStyle/>
          <a:p>
            <a:r>
              <a:rPr lang="en-US" sz="4600" b="1" dirty="0" smtClean="0">
                <a:latin typeface="Arial" charset="0"/>
                <a:cs typeface="Arial" charset="0"/>
              </a:rPr>
              <a:t>FY 2011 Budget</a:t>
            </a:r>
            <a:endParaRPr lang="en-US" sz="4600" dirty="0"/>
          </a:p>
        </p:txBody>
      </p:sp>
      <p:pic>
        <p:nvPicPr>
          <p:cNvPr id="39938" name="Picture 2" descr="C:\Documents and Settings\mbryans\My Documents\My Pictures\library pic.JPG"/>
          <p:cNvPicPr>
            <a:picLocks noGrp="1" noChangeAspect="1" noChangeArrowheads="1"/>
          </p:cNvPicPr>
          <p:nvPr>
            <p:ph idx="1"/>
          </p:nvPr>
        </p:nvPicPr>
        <p:blipFill>
          <a:blip r:embed="rId3" cstate="print"/>
          <a:stretch>
            <a:fillRect/>
          </a:stretch>
        </p:blipFill>
        <p:spPr bwMode="auto">
          <a:xfrm>
            <a:off x="5867400" y="2895600"/>
            <a:ext cx="3276600" cy="3276600"/>
          </a:xfrm>
          <a:prstGeom prst="rect">
            <a:avLst/>
          </a:prstGeom>
          <a:noFill/>
        </p:spPr>
      </p:pic>
      <p:pic>
        <p:nvPicPr>
          <p:cNvPr id="39939" name="Picture 3" descr="C:\Documents and Settings\mbryans\My Documents\My Pictures\Tornado over Edmon Low.JPG"/>
          <p:cNvPicPr>
            <a:picLocks noChangeAspect="1" noChangeArrowheads="1"/>
          </p:cNvPicPr>
          <p:nvPr/>
        </p:nvPicPr>
        <p:blipFill>
          <a:blip r:embed="rId4" cstate="print"/>
          <a:srcRect/>
          <a:stretch>
            <a:fillRect/>
          </a:stretch>
        </p:blipFill>
        <p:spPr bwMode="auto">
          <a:xfrm>
            <a:off x="5867400" y="762000"/>
            <a:ext cx="3276600" cy="2209800"/>
          </a:xfrm>
          <a:prstGeom prst="rect">
            <a:avLst/>
          </a:prstGeom>
          <a:noFill/>
        </p:spPr>
      </p:pic>
      <p:pic>
        <p:nvPicPr>
          <p:cNvPr id="39940" name="Picture 4" descr="G:\FY2011 Budget\Presentation\New Photos\McElroy Hall Aug 09 002.jpg"/>
          <p:cNvPicPr>
            <a:picLocks noChangeAspect="1" noChangeArrowheads="1"/>
          </p:cNvPicPr>
          <p:nvPr/>
        </p:nvPicPr>
        <p:blipFill>
          <a:blip r:embed="rId5" cstate="print"/>
          <a:srcRect/>
          <a:stretch>
            <a:fillRect/>
          </a:stretch>
        </p:blipFill>
        <p:spPr bwMode="auto">
          <a:xfrm>
            <a:off x="0" y="3429000"/>
            <a:ext cx="2971800" cy="2743200"/>
          </a:xfrm>
          <a:prstGeom prst="rect">
            <a:avLst/>
          </a:prstGeom>
          <a:noFill/>
        </p:spPr>
      </p:pic>
      <p:pic>
        <p:nvPicPr>
          <p:cNvPr id="39941" name="Picture 5" descr="G:\FY2011 Budget\Presentation\New Photos\OKC Pond.JPG"/>
          <p:cNvPicPr>
            <a:picLocks noChangeAspect="1" noChangeArrowheads="1"/>
          </p:cNvPicPr>
          <p:nvPr/>
        </p:nvPicPr>
        <p:blipFill>
          <a:blip r:embed="rId6" cstate="print"/>
          <a:srcRect/>
          <a:stretch>
            <a:fillRect/>
          </a:stretch>
        </p:blipFill>
        <p:spPr bwMode="auto">
          <a:xfrm>
            <a:off x="0" y="762000"/>
            <a:ext cx="2971800" cy="2743200"/>
          </a:xfrm>
          <a:prstGeom prst="rect">
            <a:avLst/>
          </a:prstGeom>
          <a:noFill/>
        </p:spPr>
      </p:pic>
      <p:pic>
        <p:nvPicPr>
          <p:cNvPr id="8" name="Picture 10"/>
          <p:cNvPicPr>
            <a:picLocks noChangeAspect="1" noChangeArrowheads="1"/>
          </p:cNvPicPr>
          <p:nvPr/>
        </p:nvPicPr>
        <p:blipFill>
          <a:blip r:embed="rId7" cstate="print"/>
          <a:srcRect/>
          <a:stretch>
            <a:fillRect/>
          </a:stretch>
        </p:blipFill>
        <p:spPr bwMode="auto">
          <a:xfrm>
            <a:off x="2971800" y="4038600"/>
            <a:ext cx="2895600" cy="2133600"/>
          </a:xfrm>
          <a:prstGeom prst="rect">
            <a:avLst/>
          </a:prstGeom>
          <a:noFill/>
          <a:ln w="9525">
            <a:noFill/>
            <a:miter lim="800000"/>
            <a:headEnd/>
            <a:tailEnd/>
          </a:ln>
        </p:spPr>
      </p:pic>
      <p:pic>
        <p:nvPicPr>
          <p:cNvPr id="9" name="Picture 8" descr="Branding-Success-option_2.jpg"/>
          <p:cNvPicPr>
            <a:picLocks noChangeAspect="1"/>
          </p:cNvPicPr>
          <p:nvPr/>
        </p:nvPicPr>
        <p:blipFill>
          <a:blip r:embed="rId8" cstate="print"/>
          <a:srcRect b="16216"/>
          <a:stretch>
            <a:fillRect/>
          </a:stretch>
        </p:blipFill>
        <p:spPr>
          <a:xfrm>
            <a:off x="2971800" y="2935398"/>
            <a:ext cx="2895600" cy="125560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8" name="Straight Connector 7"/>
          <p:cNvCxnSpPr/>
          <p:nvPr/>
        </p:nvCxnSpPr>
        <p:spPr bwMode="auto">
          <a:xfrm>
            <a:off x="0" y="9906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9" name="Title 1"/>
          <p:cNvSpPr txBox="1">
            <a:spLocks/>
          </p:cNvSpPr>
          <p:nvPr/>
        </p:nvSpPr>
        <p:spPr bwMode="auto">
          <a:xfrm>
            <a:off x="0" y="76200"/>
            <a:ext cx="91440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FY 2011 Proposed Tuition &amp; Mandatory Fee Rates</a:t>
            </a:r>
            <a:b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b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General University &amp; Tulsa - </a:t>
            </a:r>
            <a:r>
              <a:rPr kumimoji="0" lang="en-US" sz="2800" b="1" i="0" u="none" strike="noStrike" kern="0" cap="none" spc="0" normalizeH="0" baseline="0" noProof="0" dirty="0" smtClean="0">
                <a:ln>
                  <a:noFill/>
                </a:ln>
                <a:solidFill>
                  <a:schemeClr val="accent6"/>
                </a:solidFill>
                <a:effectLst/>
                <a:uLnTx/>
                <a:uFillTx/>
                <a:latin typeface="Arial" charset="0"/>
                <a:ea typeface="+mj-ea"/>
                <a:cs typeface="Arial" charset="0"/>
              </a:rPr>
              <a:t>Graduate</a:t>
            </a:r>
          </a:p>
        </p:txBody>
      </p:sp>
      <p:graphicFrame>
        <p:nvGraphicFramePr>
          <p:cNvPr id="89093" name="Object 5"/>
          <p:cNvGraphicFramePr>
            <a:graphicFrameLocks noChangeAspect="1"/>
          </p:cNvGraphicFramePr>
          <p:nvPr/>
        </p:nvGraphicFramePr>
        <p:xfrm>
          <a:off x="1066799" y="1066800"/>
          <a:ext cx="6982761" cy="5105400"/>
        </p:xfrm>
        <a:graphic>
          <a:graphicData uri="http://schemas.openxmlformats.org/presentationml/2006/ole">
            <p:oleObj spid="_x0000_s133122" name="Worksheet" r:id="rId3" imgW="9220132" imgH="7762782" progId="Excel.Sheet.8">
              <p:link updateAutomatic="1"/>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8" name="Straight Connector 7"/>
          <p:cNvCxnSpPr/>
          <p:nvPr/>
        </p:nvCxnSpPr>
        <p:spPr bwMode="auto">
          <a:xfrm>
            <a:off x="0" y="9906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itle 1"/>
          <p:cNvSpPr txBox="1">
            <a:spLocks/>
          </p:cNvSpPr>
          <p:nvPr/>
        </p:nvSpPr>
        <p:spPr bwMode="auto">
          <a:xfrm>
            <a:off x="0" y="76200"/>
            <a:ext cx="91440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FY 2011 Proposed Tuition &amp; Mandatory Fee Rates</a:t>
            </a:r>
            <a:b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b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OSU-Center of Veterinary Health Sciences</a:t>
            </a:r>
            <a:endParaRPr kumimoji="0" lang="en-US" sz="2800" b="1" i="0" u="none" strike="noStrike" kern="0" cap="none" spc="0" normalizeH="0" baseline="0" noProof="0" dirty="0" smtClean="0">
              <a:ln>
                <a:noFill/>
              </a:ln>
              <a:solidFill>
                <a:schemeClr val="accent6"/>
              </a:solidFill>
              <a:effectLst/>
              <a:uLnTx/>
              <a:uFillTx/>
              <a:latin typeface="Arial" charset="0"/>
              <a:ea typeface="+mj-ea"/>
              <a:cs typeface="Arial" charset="0"/>
            </a:endParaRPr>
          </a:p>
        </p:txBody>
      </p:sp>
      <p:graphicFrame>
        <p:nvGraphicFramePr>
          <p:cNvPr id="93188" name="Object 4"/>
          <p:cNvGraphicFramePr>
            <a:graphicFrameLocks noChangeAspect="1"/>
          </p:cNvGraphicFramePr>
          <p:nvPr/>
        </p:nvGraphicFramePr>
        <p:xfrm>
          <a:off x="845285" y="1115284"/>
          <a:ext cx="7308115" cy="4980716"/>
        </p:xfrm>
        <a:graphic>
          <a:graphicData uri="http://schemas.openxmlformats.org/presentationml/2006/ole">
            <p:oleObj spid="_x0000_s134146" name="Worksheet" r:id="rId3" imgW="9343949" imgH="6305431" progId="Excel.Sheet.8">
              <p:link updateAutomatic="1"/>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8" name="Straight Connector 7"/>
          <p:cNvCxnSpPr/>
          <p:nvPr/>
        </p:nvCxnSpPr>
        <p:spPr bwMode="auto">
          <a:xfrm>
            <a:off x="0" y="9906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itle 1"/>
          <p:cNvSpPr txBox="1">
            <a:spLocks/>
          </p:cNvSpPr>
          <p:nvPr/>
        </p:nvSpPr>
        <p:spPr bwMode="auto">
          <a:xfrm>
            <a:off x="0" y="76200"/>
            <a:ext cx="91440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FY 2011 Proposed Tuition &amp; Mandatory Fee Rates</a:t>
            </a:r>
            <a:b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b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OSU Institute</a:t>
            </a:r>
            <a:r>
              <a:rPr kumimoji="0" lang="en-US" sz="2800" b="1" i="0" u="none" strike="noStrike" kern="0" cap="none" spc="0" normalizeH="0" noProof="0" dirty="0" smtClean="0">
                <a:ln>
                  <a:noFill/>
                </a:ln>
                <a:solidFill>
                  <a:schemeClr val="tx1"/>
                </a:solidFill>
                <a:effectLst/>
                <a:uLnTx/>
                <a:uFillTx/>
                <a:latin typeface="Arial" charset="0"/>
                <a:ea typeface="+mj-ea"/>
                <a:cs typeface="Arial" charset="0"/>
              </a:rPr>
              <a:t> of Technology-Okmulgee</a:t>
            </a:r>
            <a:endParaRPr kumimoji="0" lang="en-US" sz="2800" b="1" i="0" u="none" strike="noStrike" kern="0" cap="none" spc="0" normalizeH="0" baseline="0" noProof="0" dirty="0" smtClean="0">
              <a:ln>
                <a:noFill/>
              </a:ln>
              <a:solidFill>
                <a:schemeClr val="accent6"/>
              </a:solidFill>
              <a:effectLst/>
              <a:uLnTx/>
              <a:uFillTx/>
              <a:latin typeface="Arial" charset="0"/>
              <a:ea typeface="+mj-ea"/>
              <a:cs typeface="Arial" charset="0"/>
            </a:endParaRPr>
          </a:p>
        </p:txBody>
      </p:sp>
      <p:graphicFrame>
        <p:nvGraphicFramePr>
          <p:cNvPr id="90116" name="Object 4"/>
          <p:cNvGraphicFramePr>
            <a:graphicFrameLocks noChangeAspect="1"/>
          </p:cNvGraphicFramePr>
          <p:nvPr/>
        </p:nvGraphicFramePr>
        <p:xfrm>
          <a:off x="838200" y="1059289"/>
          <a:ext cx="7391400" cy="5112911"/>
        </p:xfrm>
        <a:graphic>
          <a:graphicData uri="http://schemas.openxmlformats.org/presentationml/2006/ole">
            <p:oleObj spid="_x0000_s135170" name="Worksheet" r:id="rId3" imgW="9458283" imgH="6829417" progId="Excel.Sheet.8">
              <p:link updateAutomatic="1"/>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8" name="Straight Connector 7"/>
          <p:cNvCxnSpPr/>
          <p:nvPr/>
        </p:nvCxnSpPr>
        <p:spPr bwMode="auto">
          <a:xfrm>
            <a:off x="0" y="9906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itle 1"/>
          <p:cNvSpPr txBox="1">
            <a:spLocks/>
          </p:cNvSpPr>
          <p:nvPr/>
        </p:nvSpPr>
        <p:spPr bwMode="auto">
          <a:xfrm>
            <a:off x="0" y="76200"/>
            <a:ext cx="91440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FY 2011 Proposed Tuition &amp; Mandatory Fee Rates</a:t>
            </a:r>
            <a:b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b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OSU-Oklahoma City</a:t>
            </a:r>
            <a:endParaRPr kumimoji="0" lang="en-US" sz="2800" b="1" i="0" u="none" strike="noStrike" kern="0" cap="none" spc="0" normalizeH="0" baseline="0" noProof="0" dirty="0" smtClean="0">
              <a:ln>
                <a:noFill/>
              </a:ln>
              <a:solidFill>
                <a:schemeClr val="accent6"/>
              </a:solidFill>
              <a:effectLst/>
              <a:uLnTx/>
              <a:uFillTx/>
              <a:latin typeface="Arial" charset="0"/>
              <a:ea typeface="+mj-ea"/>
              <a:cs typeface="Arial" charset="0"/>
            </a:endParaRPr>
          </a:p>
        </p:txBody>
      </p:sp>
      <p:graphicFrame>
        <p:nvGraphicFramePr>
          <p:cNvPr id="91140" name="Object 4"/>
          <p:cNvGraphicFramePr>
            <a:graphicFrameLocks noChangeAspect="1"/>
          </p:cNvGraphicFramePr>
          <p:nvPr/>
        </p:nvGraphicFramePr>
        <p:xfrm>
          <a:off x="990601" y="1102454"/>
          <a:ext cx="7238999" cy="5069746"/>
        </p:xfrm>
        <a:graphic>
          <a:graphicData uri="http://schemas.openxmlformats.org/presentationml/2006/ole">
            <p:oleObj spid="_x0000_s136194" name="Worksheet" r:id="rId3" imgW="9458283" imgH="6800969" progId="Excel.Sheet.8">
              <p:link updateAutomatic="1"/>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8" name="Straight Connector 7"/>
          <p:cNvCxnSpPr/>
          <p:nvPr/>
        </p:nvCxnSpPr>
        <p:spPr bwMode="auto">
          <a:xfrm>
            <a:off x="0" y="10668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Title 1"/>
          <p:cNvSpPr txBox="1">
            <a:spLocks/>
          </p:cNvSpPr>
          <p:nvPr/>
        </p:nvSpPr>
        <p:spPr bwMode="auto">
          <a:xfrm>
            <a:off x="0" y="76200"/>
            <a:ext cx="91440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FY 2011 Proposed Tuition &amp; Mandatory Fee Rates</a:t>
            </a:r>
            <a:b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br>
            <a:r>
              <a:rPr kumimoji="0" lang="en-US" sz="2800" b="1" i="0" u="none" strike="noStrike" kern="0" cap="none" spc="0" normalizeH="0" baseline="0" noProof="0" dirty="0" smtClean="0">
                <a:ln>
                  <a:noFill/>
                </a:ln>
                <a:solidFill>
                  <a:schemeClr val="tx1"/>
                </a:solidFill>
                <a:effectLst/>
                <a:uLnTx/>
                <a:uFillTx/>
                <a:latin typeface="Arial" charset="0"/>
                <a:ea typeface="+mj-ea"/>
                <a:cs typeface="Arial" charset="0"/>
              </a:rPr>
              <a:t>OSU-Center of Health Sciences</a:t>
            </a:r>
            <a:endParaRPr kumimoji="0" lang="en-US" sz="2800" b="1" i="0" u="none" strike="noStrike" kern="0" cap="none" spc="0" normalizeH="0" baseline="0" noProof="0" dirty="0" smtClean="0">
              <a:ln>
                <a:noFill/>
              </a:ln>
              <a:solidFill>
                <a:schemeClr val="accent6"/>
              </a:solidFill>
              <a:effectLst/>
              <a:uLnTx/>
              <a:uFillTx/>
              <a:latin typeface="Arial" charset="0"/>
              <a:ea typeface="+mj-ea"/>
              <a:cs typeface="Arial" charset="0"/>
            </a:endParaRPr>
          </a:p>
        </p:txBody>
      </p:sp>
      <p:graphicFrame>
        <p:nvGraphicFramePr>
          <p:cNvPr id="92164" name="Object 4"/>
          <p:cNvGraphicFramePr>
            <a:graphicFrameLocks noChangeAspect="1"/>
          </p:cNvGraphicFramePr>
          <p:nvPr/>
        </p:nvGraphicFramePr>
        <p:xfrm>
          <a:off x="990600" y="1126434"/>
          <a:ext cx="7239000" cy="4969566"/>
        </p:xfrm>
        <a:graphic>
          <a:graphicData uri="http://schemas.openxmlformats.org/presentationml/2006/ole">
            <p:oleObj spid="_x0000_s137218" name="Worksheet" r:id="rId3" imgW="9343949" imgH="8124749" progId="Excel.Sheet.8">
              <p:link updateAutomatic="1"/>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0" y="76200"/>
            <a:ext cx="91440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FY 2012:  Planning for the Loss</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 of ARRA Funds</a:t>
            </a:r>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13700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Rectangle 3"/>
          <p:cNvSpPr txBox="1">
            <a:spLocks noChangeArrowheads="1"/>
          </p:cNvSpPr>
          <p:nvPr/>
        </p:nvSpPr>
        <p:spPr bwMode="auto">
          <a:xfrm>
            <a:off x="0" y="1447800"/>
            <a:ext cx="8610600" cy="464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920750" lvl="2" indent="-409575" eaLnBrk="0" hangingPunct="0">
              <a:spcBef>
                <a:spcPts val="600"/>
              </a:spcBef>
              <a:buClr>
                <a:srgbClr val="FF6600"/>
              </a:buClr>
              <a:buFont typeface="Wingdings" pitchFamily="2" charset="2"/>
              <a:buChar char="Ø"/>
              <a:defRPr/>
            </a:pPr>
            <a:r>
              <a:rPr lang="en-US" sz="2200" kern="0" noProof="0" dirty="0" smtClean="0">
                <a:latin typeface="Arial" pitchFamily="34" charset="0"/>
                <a:cs typeface="Arial" pitchFamily="34" charset="0"/>
              </a:rPr>
              <a:t>Expand on Established Strategies to Increase Enrollment</a:t>
            </a:r>
          </a:p>
          <a:p>
            <a:pPr marL="920750" lvl="2" indent="-409575" eaLnBrk="0" hangingPunct="0">
              <a:spcBef>
                <a:spcPts val="600"/>
              </a:spcBef>
              <a:buClr>
                <a:srgbClr val="FF6600"/>
              </a:buClr>
              <a:defRPr/>
            </a:pPr>
            <a:endParaRPr lang="en-US" sz="500" kern="0" noProof="0" dirty="0" smtClean="0">
              <a:latin typeface="Arial" pitchFamily="34" charset="0"/>
              <a:cs typeface="Arial" pitchFamily="34" charset="0"/>
            </a:endParaRPr>
          </a:p>
          <a:p>
            <a:pPr marL="920750" lvl="2" indent="-409575" eaLnBrk="0" hangingPunct="0">
              <a:spcBef>
                <a:spcPts val="600"/>
              </a:spcBef>
              <a:buClr>
                <a:srgbClr val="FF6600"/>
              </a:buClr>
              <a:buFont typeface="Wingdings" pitchFamily="2" charset="2"/>
              <a:buChar char="Ø"/>
              <a:defRPr/>
            </a:pPr>
            <a:r>
              <a:rPr lang="en-US" sz="2200" kern="0" dirty="0" smtClean="0">
                <a:latin typeface="Arial" pitchFamily="34" charset="0"/>
                <a:cs typeface="Arial" pitchFamily="34" charset="0"/>
              </a:rPr>
              <a:t>Employ a Concentrated Effort to Improve Retention and Graduation Rates</a:t>
            </a:r>
          </a:p>
          <a:p>
            <a:pPr marL="920750" lvl="2" indent="-409575" eaLnBrk="0" hangingPunct="0">
              <a:spcBef>
                <a:spcPts val="600"/>
              </a:spcBef>
              <a:buClr>
                <a:srgbClr val="FF6600"/>
              </a:buClr>
              <a:defRPr/>
            </a:pPr>
            <a:endParaRPr lang="en-US" sz="500" kern="0" noProof="0" dirty="0" smtClean="0">
              <a:latin typeface="Arial" pitchFamily="34" charset="0"/>
              <a:cs typeface="Arial" pitchFamily="34" charset="0"/>
            </a:endParaRPr>
          </a:p>
          <a:p>
            <a:pPr marL="920750" lvl="2" indent="-409575" eaLnBrk="0" hangingPunct="0">
              <a:spcBef>
                <a:spcPts val="600"/>
              </a:spcBef>
              <a:buClr>
                <a:srgbClr val="FF6600"/>
              </a:buClr>
              <a:buFont typeface="Wingdings" pitchFamily="2" charset="2"/>
              <a:buChar char="Ø"/>
              <a:defRPr/>
            </a:pPr>
            <a:r>
              <a:rPr lang="en-US" sz="2200" kern="0" dirty="0" smtClean="0">
                <a:latin typeface="Arial" pitchFamily="34" charset="0"/>
                <a:cs typeface="Arial" pitchFamily="34" charset="0"/>
              </a:rPr>
              <a:t>Strategic Finance - Review of Academic Programs Looking at Cost of Program vs. Revenue Generated </a:t>
            </a:r>
          </a:p>
          <a:p>
            <a:pPr marL="920750" lvl="2" indent="-409575" eaLnBrk="0" hangingPunct="0">
              <a:spcBef>
                <a:spcPts val="600"/>
              </a:spcBef>
              <a:buClr>
                <a:srgbClr val="FF6600"/>
              </a:buClr>
              <a:defRPr/>
            </a:pPr>
            <a:endParaRPr lang="en-US" sz="500" kern="0" dirty="0" smtClean="0">
              <a:latin typeface="Arial" pitchFamily="34" charset="0"/>
              <a:cs typeface="Arial" pitchFamily="34" charset="0"/>
            </a:endParaRPr>
          </a:p>
          <a:p>
            <a:pPr marL="920750" lvl="2" indent="-409575" eaLnBrk="0" hangingPunct="0">
              <a:spcBef>
                <a:spcPts val="600"/>
              </a:spcBef>
              <a:buClr>
                <a:srgbClr val="FF6600"/>
              </a:buClr>
              <a:buFont typeface="Wingdings" pitchFamily="2" charset="2"/>
              <a:buChar char="Ø"/>
              <a:defRPr/>
            </a:pPr>
            <a:r>
              <a:rPr lang="en-US" sz="2200" kern="0" dirty="0" smtClean="0">
                <a:latin typeface="Arial" pitchFamily="34" charset="0"/>
                <a:cs typeface="Arial" pitchFamily="34" charset="0"/>
              </a:rPr>
              <a:t>Identify and Market Outstanding Academic Programs to Attract Top Students and Promote OSU Nationally</a:t>
            </a:r>
          </a:p>
          <a:p>
            <a:pPr marL="920750" lvl="2" indent="-409575" eaLnBrk="0" hangingPunct="0">
              <a:spcBef>
                <a:spcPts val="600"/>
              </a:spcBef>
              <a:buClr>
                <a:srgbClr val="FF6600"/>
              </a:buClr>
              <a:defRPr/>
            </a:pPr>
            <a:endParaRPr lang="en-US" sz="500" kern="0" noProof="0" dirty="0" smtClean="0">
              <a:latin typeface="Arial" pitchFamily="34" charset="0"/>
              <a:cs typeface="Arial" pitchFamily="34" charset="0"/>
            </a:endParaRPr>
          </a:p>
          <a:p>
            <a:pPr marL="920750" lvl="2" indent="-409575" eaLnBrk="0" hangingPunct="0">
              <a:spcBef>
                <a:spcPts val="600"/>
              </a:spcBef>
              <a:buClr>
                <a:srgbClr val="FF6600"/>
              </a:buClr>
              <a:buFont typeface="Wingdings" pitchFamily="2" charset="2"/>
              <a:buChar char="Ø"/>
              <a:defRPr/>
            </a:pPr>
            <a:r>
              <a:rPr lang="en-US" sz="2200" kern="0" dirty="0" smtClean="0">
                <a:latin typeface="Arial" pitchFamily="34" charset="0"/>
                <a:cs typeface="Arial" pitchFamily="34" charset="0"/>
              </a:rPr>
              <a:t>Continue Targeted Cuts</a:t>
            </a:r>
          </a:p>
          <a:p>
            <a:pPr marL="920750" lvl="2" indent="-409575" eaLnBrk="0" hangingPunct="0">
              <a:spcBef>
                <a:spcPts val="600"/>
              </a:spcBef>
              <a:buClr>
                <a:srgbClr val="FF6600"/>
              </a:buClr>
              <a:defRPr/>
            </a:pPr>
            <a:endParaRPr lang="en-US" sz="500" kern="0" dirty="0" smtClean="0">
              <a:latin typeface="Arial" pitchFamily="34" charset="0"/>
              <a:cs typeface="Arial" pitchFamily="34" charset="0"/>
            </a:endParaRPr>
          </a:p>
          <a:p>
            <a:pPr marL="920750" lvl="2" indent="-409575" eaLnBrk="0" hangingPunct="0">
              <a:spcBef>
                <a:spcPts val="600"/>
              </a:spcBef>
              <a:buClr>
                <a:srgbClr val="FF6600"/>
              </a:buClr>
              <a:buFont typeface="Wingdings" pitchFamily="2" charset="2"/>
              <a:buChar char="Ø"/>
              <a:defRPr/>
            </a:pPr>
            <a:r>
              <a:rPr lang="en-US" sz="2200" kern="0" dirty="0" smtClean="0">
                <a:latin typeface="Arial" pitchFamily="34" charset="0"/>
                <a:cs typeface="Arial" pitchFamily="34" charset="0"/>
              </a:rPr>
              <a:t>Enhance Other External Revenue Sources:  Grants and Contracts, Intellectual Property, Private Fundraising, etc.</a:t>
            </a:r>
          </a:p>
          <a:p>
            <a:pPr marL="920750" lvl="2" indent="-409575" eaLnBrk="0" hangingPunct="0">
              <a:spcBef>
                <a:spcPts val="1000"/>
              </a:spcBef>
              <a:buClr>
                <a:srgbClr val="FF6600"/>
              </a:buClr>
              <a:defRPr/>
            </a:pPr>
            <a:endParaRPr lang="en-US" kern="0" dirty="0" smtClean="0">
              <a:latin typeface="Arial" pitchFamily="34" charset="0"/>
              <a:cs typeface="Arial" pitchFamily="34" charset="0"/>
            </a:endParaRPr>
          </a:p>
          <a:p>
            <a:pPr marL="920750" lvl="2" indent="-409575" eaLnBrk="0" hangingPunct="0">
              <a:spcBef>
                <a:spcPct val="20000"/>
              </a:spcBef>
              <a:buClr>
                <a:srgbClr val="FF6600"/>
              </a:buClr>
              <a:buFont typeface="Wingdings" pitchFamily="2" charset="2"/>
              <a:buChar char="Ø"/>
              <a:defRPr/>
            </a:pPr>
            <a:endParaRPr lang="en-US" sz="2000" kern="0" dirty="0" smtClean="0">
              <a:latin typeface="Arial" pitchFamily="34" charset="0"/>
              <a:cs typeface="Arial" pitchFamily="34" charset="0"/>
            </a:endParaRPr>
          </a:p>
          <a:p>
            <a:pPr marL="920750" lvl="2" indent="-409575" eaLnBrk="0" hangingPunct="0">
              <a:spcBef>
                <a:spcPct val="20000"/>
              </a:spcBef>
              <a:buClr>
                <a:srgbClr val="FF6600"/>
              </a:buClr>
              <a:buFont typeface="Wingdings" pitchFamily="2" charset="2"/>
              <a:buChar char="Ø"/>
              <a:defRPr/>
            </a:pP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14400"/>
            <a:ext cx="8839200" cy="5139869"/>
          </a:xfrm>
          <a:prstGeom prst="rect">
            <a:avLst/>
          </a:prstGeom>
          <a:noFill/>
        </p:spPr>
        <p:txBody>
          <a:bodyPr wrap="square" rtlCol="0">
            <a:spAutoFit/>
          </a:bodyPr>
          <a:lstStyle/>
          <a:p>
            <a:endParaRPr lang="en-US" sz="800" b="1" dirty="0" smtClean="0"/>
          </a:p>
          <a:p>
            <a:r>
              <a:rPr lang="en-US" sz="2000" b="1" dirty="0" smtClean="0"/>
              <a:t>Branding Success</a:t>
            </a:r>
          </a:p>
          <a:p>
            <a:pPr marL="860425" indent="-341313">
              <a:buClr>
                <a:schemeClr val="accent6"/>
              </a:buClr>
              <a:buFont typeface="Wingdings" pitchFamily="2" charset="2"/>
              <a:buChar char="Ø"/>
            </a:pPr>
            <a:r>
              <a:rPr lang="en-US" sz="1800" dirty="0" smtClean="0"/>
              <a:t>February 2010 kicked off a </a:t>
            </a:r>
            <a:r>
              <a:rPr lang="en-US" sz="1800" b="1" dirty="0" smtClean="0"/>
              <a:t>one billion dollar campaign </a:t>
            </a:r>
            <a:r>
              <a:rPr lang="en-US" sz="1800" dirty="0" smtClean="0"/>
              <a:t>which will:</a:t>
            </a:r>
          </a:p>
          <a:p>
            <a:pPr marL="1317625" lvl="1" indent="-341313">
              <a:buClr>
                <a:schemeClr val="accent6"/>
              </a:buClr>
              <a:buFont typeface="Arial" pitchFamily="34" charset="0"/>
              <a:buChar char="•"/>
            </a:pPr>
            <a:r>
              <a:rPr lang="en-US" sz="1800" dirty="0" smtClean="0"/>
              <a:t>Enhance student scholarships </a:t>
            </a:r>
          </a:p>
          <a:p>
            <a:pPr marL="1317625" lvl="1" indent="-341313">
              <a:buClr>
                <a:schemeClr val="accent6"/>
              </a:buClr>
              <a:buFont typeface="Arial" pitchFamily="34" charset="0"/>
              <a:buChar char="•"/>
            </a:pPr>
            <a:r>
              <a:rPr lang="en-US" sz="1800" dirty="0" smtClean="0"/>
              <a:t>Increase faculty salaries to recruit and retain outstanding faculty</a:t>
            </a:r>
          </a:p>
          <a:p>
            <a:pPr marL="1317625" lvl="1" indent="-341313">
              <a:buClr>
                <a:schemeClr val="accent6"/>
              </a:buClr>
              <a:buFont typeface="Arial" pitchFamily="34" charset="0"/>
              <a:buChar char="•"/>
            </a:pPr>
            <a:r>
              <a:rPr lang="en-US" sz="1800" dirty="0" smtClean="0"/>
              <a:t>Allow for necessary expansion and renovation of facilities</a:t>
            </a:r>
          </a:p>
          <a:p>
            <a:pPr marL="1317625" lvl="1" indent="-341313">
              <a:buClr>
                <a:schemeClr val="accent6"/>
              </a:buClr>
              <a:buFont typeface="Arial" pitchFamily="34" charset="0"/>
              <a:buChar char="•"/>
            </a:pPr>
            <a:r>
              <a:rPr lang="en-US" sz="1800" dirty="0" smtClean="0"/>
              <a:t>Provide resources to help academic programs achieve national rankings </a:t>
            </a:r>
          </a:p>
          <a:p>
            <a:endParaRPr lang="en-US" sz="1000" b="1" dirty="0" smtClean="0"/>
          </a:p>
          <a:p>
            <a:r>
              <a:rPr lang="en-US" sz="2000" b="1" dirty="0" smtClean="0"/>
              <a:t>Scholar Awards:</a:t>
            </a:r>
          </a:p>
          <a:p>
            <a:pPr marL="860425" indent="-341313">
              <a:buClr>
                <a:schemeClr val="accent6"/>
              </a:buClr>
              <a:buFont typeface="Wingdings" pitchFamily="2" charset="2"/>
              <a:buChar char="Ø"/>
            </a:pPr>
            <a:r>
              <a:rPr lang="en-US" sz="1800" dirty="0" smtClean="0"/>
              <a:t>Record number of scholar awards for FY 2010:</a:t>
            </a:r>
          </a:p>
          <a:p>
            <a:pPr marL="1317625" lvl="1" indent="-341313">
              <a:buClr>
                <a:schemeClr val="accent6"/>
              </a:buClr>
            </a:pPr>
            <a:r>
              <a:rPr lang="en-US" sz="2000" b="1" dirty="0" smtClean="0"/>
              <a:t>12  </a:t>
            </a:r>
            <a:r>
              <a:rPr lang="en-US" sz="1800" dirty="0" smtClean="0"/>
              <a:t>Bailey Trust Scholarships 		    </a:t>
            </a:r>
            <a:r>
              <a:rPr lang="en-US" sz="2000" b="1" dirty="0" smtClean="0"/>
              <a:t>3</a:t>
            </a:r>
            <a:r>
              <a:rPr lang="en-US" sz="1800" dirty="0" smtClean="0"/>
              <a:t>  Fulbright Scholars</a:t>
            </a:r>
          </a:p>
          <a:p>
            <a:pPr marL="1317625" lvl="1" indent="-341313">
              <a:buClr>
                <a:schemeClr val="accent6"/>
              </a:buClr>
            </a:pPr>
            <a:r>
              <a:rPr lang="en-US" sz="2000" b="1" dirty="0" smtClean="0"/>
              <a:t>  4</a:t>
            </a:r>
            <a:r>
              <a:rPr lang="en-US" sz="1800" dirty="0" smtClean="0"/>
              <a:t>  Morris K. Udall Foundation Scholarships	    </a:t>
            </a:r>
            <a:r>
              <a:rPr lang="en-US" sz="2000" b="1" dirty="0" smtClean="0"/>
              <a:t>1  </a:t>
            </a:r>
            <a:r>
              <a:rPr lang="en-US" sz="1800" dirty="0" smtClean="0"/>
              <a:t>Goldwater Scholar</a:t>
            </a:r>
          </a:p>
          <a:p>
            <a:pPr marL="1317625" lvl="1" indent="-341313">
              <a:buClr>
                <a:schemeClr val="accent6"/>
              </a:buClr>
            </a:pPr>
            <a:r>
              <a:rPr lang="en-US" sz="2000" b="1" dirty="0" smtClean="0"/>
              <a:t>  8</a:t>
            </a:r>
            <a:r>
              <a:rPr lang="en-US" sz="1800" dirty="0" smtClean="0"/>
              <a:t>  National Science Foundation Fellows</a:t>
            </a:r>
          </a:p>
          <a:p>
            <a:pPr marL="860425" indent="-341313">
              <a:buClr>
                <a:schemeClr val="accent6"/>
              </a:buClr>
            </a:pPr>
            <a:r>
              <a:rPr lang="en-US" sz="1000" b="1" dirty="0" smtClean="0"/>
              <a:t>		</a:t>
            </a:r>
          </a:p>
          <a:p>
            <a:pPr>
              <a:buClr>
                <a:schemeClr val="accent6"/>
              </a:buClr>
            </a:pPr>
            <a:r>
              <a:rPr lang="en-US" sz="2000" b="1" dirty="0" smtClean="0"/>
              <a:t>Enrollment Growth:</a:t>
            </a:r>
          </a:p>
          <a:p>
            <a:pPr marL="860425" indent="-341313">
              <a:buClr>
                <a:schemeClr val="accent6"/>
              </a:buClr>
              <a:buFont typeface="Wingdings" pitchFamily="2" charset="2"/>
              <a:buChar char="Ø"/>
            </a:pPr>
            <a:r>
              <a:rPr lang="en-US" sz="1800" dirty="0" smtClean="0"/>
              <a:t>Fall 09: enrollment growth of 75 students due to increases in new freshmen, transfers and graduate students  </a:t>
            </a:r>
          </a:p>
          <a:p>
            <a:pPr marL="860425" indent="-341313">
              <a:buClr>
                <a:schemeClr val="accent6"/>
              </a:buClr>
              <a:buFont typeface="Wingdings" pitchFamily="2" charset="2"/>
              <a:buChar char="Ø"/>
            </a:pPr>
            <a:r>
              <a:rPr lang="en-US" sz="1800" dirty="0" smtClean="0"/>
              <a:t>Fall 10: projecting increases of 250 undergraduate students and 200 graduate students </a:t>
            </a:r>
            <a:endParaRPr lang="en-US" sz="2000" dirty="0" smtClean="0"/>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9144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10" name="Title 1"/>
          <p:cNvSpPr txBox="1">
            <a:spLocks/>
          </p:cNvSpPr>
          <p:nvPr/>
        </p:nvSpPr>
        <p:spPr bwMode="auto">
          <a:xfrm>
            <a:off x="0" y="76200"/>
            <a:ext cx="9144000" cy="838200"/>
          </a:xfrm>
          <a:prstGeom prst="rect">
            <a:avLst/>
          </a:prstGeo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prstMaterial="dk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normalizeH="0" baseline="0" noProof="0" dirty="0" smtClean="0">
                <a:ln w="12700">
                  <a:solidFill>
                    <a:schemeClr val="tx1"/>
                  </a:solidFill>
                  <a:prstDash val="solid"/>
                </a:ln>
                <a:solidFill>
                  <a:schemeClr val="accent6"/>
                </a:solidFill>
                <a:effectLst>
                  <a:outerShdw blurRad="50800" dist="38100" dir="2700000" algn="tl" rotWithShape="0">
                    <a:prstClr val="black">
                      <a:alpha val="40000"/>
                    </a:prstClr>
                  </a:outerShdw>
                </a:effectLst>
                <a:uLnTx/>
                <a:uFillTx/>
                <a:latin typeface="Arial" charset="0"/>
                <a:ea typeface="+mj-ea"/>
                <a:cs typeface="Arial" charset="0"/>
              </a:rPr>
              <a:t>Highlights</a:t>
            </a:r>
            <a:endParaRPr kumimoji="0" lang="en-US" sz="4800" i="0" u="none" strike="noStrike" kern="0" normalizeH="0" baseline="0" noProof="0" dirty="0" smtClean="0">
              <a:ln w="12700">
                <a:solidFill>
                  <a:schemeClr val="accent6"/>
                </a:solidFill>
                <a:prstDash val="solid"/>
              </a:ln>
              <a:effectLst>
                <a:outerShdw blurRad="50800" dist="38100" dir="2700000" algn="tl" rotWithShape="0">
                  <a:prstClr val="black">
                    <a:alpha val="40000"/>
                  </a:prstClr>
                </a:outerShdw>
              </a:effectLst>
              <a:uLnTx/>
              <a:uFillTx/>
              <a:latin typeface="Arial" charset="0"/>
              <a:ea typeface="+mj-ea"/>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8382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10" name="TextBox 9"/>
          <p:cNvSpPr txBox="1"/>
          <p:nvPr/>
        </p:nvSpPr>
        <p:spPr>
          <a:xfrm>
            <a:off x="76200" y="986909"/>
            <a:ext cx="8915400" cy="5109091"/>
          </a:xfrm>
          <a:prstGeom prst="rect">
            <a:avLst/>
          </a:prstGeom>
          <a:noFill/>
        </p:spPr>
        <p:txBody>
          <a:bodyPr wrap="square" rtlCol="0">
            <a:spAutoFit/>
          </a:bodyPr>
          <a:lstStyle/>
          <a:p>
            <a:r>
              <a:rPr lang="en-US" sz="2000" b="1" u="sng" dirty="0" smtClean="0"/>
              <a:t>Division of Agricultural Sciences &amp; Natural Resources</a:t>
            </a:r>
            <a:endParaRPr lang="en-US" sz="2000" dirty="0" smtClean="0"/>
          </a:p>
          <a:p>
            <a:endParaRPr lang="en-US" sz="1000" b="1" u="sng" dirty="0" smtClean="0"/>
          </a:p>
          <a:p>
            <a:pPr marL="463550" indent="-463550">
              <a:buClr>
                <a:schemeClr val="accent6"/>
              </a:buClr>
              <a:buFont typeface="Wingdings" pitchFamily="2" charset="2"/>
              <a:buChar char="Ø"/>
            </a:pPr>
            <a:r>
              <a:rPr lang="en-US" sz="1600" dirty="0" smtClean="0"/>
              <a:t>The Oklahoma Agricultural Experiment Station accounts for approximately 37 percent of the research expenditures at OSU, used in conducting fundamental and applied research for the purpose of developing new procedural, product and technology improvements that address concerns and issues important to rural and urban Oklahoma.</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600" dirty="0" smtClean="0"/>
              <a:t>Oklahoma Cooperative Extension Service county educators and area, district and state specialists work side-by-side with state residents, communities and organizations to help them make the best use of science-based innovations, with the goal of improving the quality of life for Oklahomans.  On average, more than 1.05 million people attend or participate in 22,500 OSU Cooperative Extension educational meetings, demonstrations and conferences each year.</a:t>
            </a:r>
          </a:p>
          <a:p>
            <a:pPr marL="463550" indent="-463550">
              <a:buClr>
                <a:schemeClr val="accent6"/>
              </a:buClr>
            </a:pPr>
            <a:endParaRPr lang="en-US" sz="1200" dirty="0" smtClean="0"/>
          </a:p>
          <a:p>
            <a:pPr marL="463550" indent="-463550">
              <a:buClr>
                <a:schemeClr val="accent6"/>
              </a:buClr>
            </a:pPr>
            <a:r>
              <a:rPr lang="en-US" sz="2000" b="1" u="sng" dirty="0" smtClean="0"/>
              <a:t>Center for Veterinary Health Sciences</a:t>
            </a:r>
          </a:p>
          <a:p>
            <a:pPr marL="463550" indent="-463550">
              <a:buClr>
                <a:schemeClr val="accent6"/>
              </a:buClr>
            </a:pPr>
            <a:endParaRPr lang="en-US" sz="1000" b="1" u="sng" dirty="0" smtClean="0"/>
          </a:p>
          <a:p>
            <a:pPr marL="463550" indent="-463550">
              <a:buClr>
                <a:schemeClr val="accent6"/>
              </a:buClr>
              <a:buFont typeface="Wingdings" pitchFamily="2" charset="2"/>
              <a:buChar char="Ø"/>
            </a:pPr>
            <a:r>
              <a:rPr lang="en-US" sz="1600" dirty="0" smtClean="0"/>
              <a:t>Opened the Kirkpatrick Foundation Critical Care Unit for small animals.</a:t>
            </a:r>
          </a:p>
          <a:p>
            <a:pPr marL="463550" indent="-463550">
              <a:buClr>
                <a:schemeClr val="accent6"/>
              </a:buClr>
              <a:buFont typeface="Wingdings" pitchFamily="2" charset="2"/>
              <a:buChar char="Ø"/>
            </a:pPr>
            <a:r>
              <a:rPr lang="en-US" sz="1600" dirty="0" smtClean="0"/>
              <a:t>Implemented an expanded Shelter Medicine program with 11 shelters in 8 communities.</a:t>
            </a:r>
          </a:p>
          <a:p>
            <a:pPr marL="463550" indent="-463550">
              <a:buClr>
                <a:schemeClr val="accent6"/>
              </a:buClr>
              <a:buFont typeface="Wingdings" pitchFamily="2" charset="2"/>
              <a:buChar char="Ø"/>
            </a:pPr>
            <a:r>
              <a:rPr lang="en-US" sz="1600" dirty="0" smtClean="0"/>
              <a:t>Completed renovation of a </a:t>
            </a:r>
            <a:r>
              <a:rPr lang="en-US" sz="1600" dirty="0" err="1" smtClean="0"/>
              <a:t>biosafety</a:t>
            </a:r>
            <a:r>
              <a:rPr lang="en-US" sz="1600" dirty="0" smtClean="0"/>
              <a:t> level 2 laboratory in McElroy Hall.</a:t>
            </a:r>
          </a:p>
          <a:p>
            <a:pPr marL="463550" indent="-463550">
              <a:buClr>
                <a:schemeClr val="accent6"/>
              </a:buClr>
              <a:buFont typeface="Wingdings" pitchFamily="2" charset="2"/>
              <a:buChar char="Ø"/>
            </a:pPr>
            <a:r>
              <a:rPr lang="en-US" sz="1600" dirty="0" smtClean="0"/>
              <a:t>Implemented an expanded transfer program to increase veterinary student enrollment in years 2 and 3.</a:t>
            </a:r>
            <a:endParaRPr lang="en-US" sz="1000" dirty="0" smtClean="0"/>
          </a:p>
        </p:txBody>
      </p:sp>
      <p:sp>
        <p:nvSpPr>
          <p:cNvPr id="7" name="Title 1"/>
          <p:cNvSpPr txBox="1">
            <a:spLocks/>
          </p:cNvSpPr>
          <p:nvPr/>
        </p:nvSpPr>
        <p:spPr bwMode="auto">
          <a:xfrm>
            <a:off x="0" y="0"/>
            <a:ext cx="9144000" cy="838200"/>
          </a:xfrm>
          <a:prstGeom prst="rect">
            <a:avLst/>
          </a:prstGeo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prstMaterial="dk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normalizeH="0" baseline="0" noProof="0" dirty="0" smtClean="0">
                <a:ln w="12700">
                  <a:solidFill>
                    <a:schemeClr val="tx1"/>
                  </a:solidFill>
                  <a:prstDash val="solid"/>
                </a:ln>
                <a:solidFill>
                  <a:schemeClr val="accent6"/>
                </a:solidFill>
                <a:effectLst>
                  <a:outerShdw blurRad="50800" dist="38100" dir="2700000" algn="tl" rotWithShape="0">
                    <a:prstClr val="black">
                      <a:alpha val="40000"/>
                    </a:prstClr>
                  </a:outerShdw>
                </a:effectLst>
                <a:uLnTx/>
                <a:uFillTx/>
                <a:latin typeface="Arial" charset="0"/>
                <a:ea typeface="+mj-ea"/>
                <a:cs typeface="Arial" charset="0"/>
              </a:rPr>
              <a:t>Highlights</a:t>
            </a:r>
            <a:endParaRPr kumimoji="0" lang="en-US" sz="4800" i="0" u="none" strike="noStrike" kern="0" normalizeH="0" baseline="0" noProof="0" dirty="0" smtClean="0">
              <a:ln w="12700">
                <a:solidFill>
                  <a:schemeClr val="accent6"/>
                </a:solidFill>
                <a:prstDash val="solid"/>
              </a:ln>
              <a:effectLst>
                <a:outerShdw blurRad="50800" dist="38100" dir="2700000" algn="tl" rotWithShape="0">
                  <a:prstClr val="black">
                    <a:alpha val="40000"/>
                  </a:prstClr>
                </a:outerShdw>
              </a:effectLst>
              <a:uLnTx/>
              <a:uFillTx/>
              <a:latin typeface="Arial" charset="0"/>
              <a:ea typeface="+mj-ea"/>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8382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TextBox 6"/>
          <p:cNvSpPr txBox="1"/>
          <p:nvPr/>
        </p:nvSpPr>
        <p:spPr>
          <a:xfrm>
            <a:off x="152400" y="914400"/>
            <a:ext cx="8915400" cy="6063198"/>
          </a:xfrm>
          <a:prstGeom prst="rect">
            <a:avLst/>
          </a:prstGeom>
          <a:noFill/>
        </p:spPr>
        <p:txBody>
          <a:bodyPr wrap="square" rtlCol="0">
            <a:spAutoFit/>
          </a:bodyPr>
          <a:lstStyle/>
          <a:p>
            <a:r>
              <a:rPr lang="en-US" sz="2000" b="1" u="sng" dirty="0" smtClean="0"/>
              <a:t>OSU Institute of Technology - Okmulgee</a:t>
            </a:r>
            <a:endParaRPr lang="en-US" sz="2000" dirty="0" smtClean="0"/>
          </a:p>
          <a:p>
            <a:endParaRPr lang="en-US" sz="1000" b="1" u="sng" dirty="0" smtClean="0"/>
          </a:p>
          <a:p>
            <a:pPr marL="463550" indent="-463550">
              <a:buClr>
                <a:schemeClr val="accent6"/>
              </a:buClr>
              <a:buFont typeface="Wingdings" pitchFamily="2" charset="2"/>
              <a:buChar char="Ø"/>
            </a:pPr>
            <a:r>
              <a:rPr lang="en-US" sz="1800" dirty="0" smtClean="0"/>
              <a:t>Completed construction of the Allied Health Sciences Center in August 2009, allowing an expansion of the institution’s registered nurse program.</a:t>
            </a:r>
          </a:p>
          <a:p>
            <a:pPr marL="463550" indent="-463550">
              <a:buClr>
                <a:schemeClr val="accent6"/>
              </a:buClr>
              <a:buFont typeface="Wingdings" pitchFamily="2" charset="2"/>
              <a:buChar char="Ø"/>
            </a:pPr>
            <a:endParaRPr lang="en-US" sz="1000" dirty="0" smtClean="0"/>
          </a:p>
          <a:p>
            <a:pPr marL="463550" indent="-463550">
              <a:buClr>
                <a:schemeClr val="accent6"/>
              </a:buClr>
              <a:buFont typeface="Wingdings" pitchFamily="2" charset="2"/>
              <a:buChar char="Ø"/>
            </a:pPr>
            <a:r>
              <a:rPr lang="en-US" sz="1800" dirty="0" smtClean="0"/>
              <a:t>Opened a new Day Care Center as a  result of a major renovation of the commons area of the former Twin Towers dormitory.</a:t>
            </a:r>
          </a:p>
          <a:p>
            <a:pPr marL="463550" indent="-463550">
              <a:buClr>
                <a:schemeClr val="accent6"/>
              </a:buClr>
              <a:buFont typeface="Wingdings" pitchFamily="2" charset="2"/>
              <a:buChar char="Ø"/>
            </a:pPr>
            <a:endParaRPr lang="en-US" sz="1000" dirty="0" smtClean="0"/>
          </a:p>
          <a:p>
            <a:pPr marL="463550" indent="-463550">
              <a:buClr>
                <a:schemeClr val="accent6"/>
              </a:buClr>
              <a:buFont typeface="Wingdings" pitchFamily="2" charset="2"/>
              <a:buChar char="Ø"/>
            </a:pPr>
            <a:r>
              <a:rPr lang="en-US" sz="1800" dirty="0" smtClean="0"/>
              <a:t>Innovative and aggressive  new student recruitment strategies and an increased focus on retention have contributed to enrollment growth in the Fall 2009 and Spring 2010 academic terms.</a:t>
            </a:r>
          </a:p>
          <a:p>
            <a:pPr marL="463550" indent="-463550">
              <a:buClr>
                <a:schemeClr val="accent6"/>
              </a:buClr>
              <a:buFont typeface="Wingdings" pitchFamily="2" charset="2"/>
              <a:buChar char="Ø"/>
            </a:pPr>
            <a:endParaRPr lang="en-US" sz="1200" dirty="0" smtClean="0"/>
          </a:p>
          <a:p>
            <a:pPr marL="463550" indent="-463550">
              <a:buClr>
                <a:schemeClr val="accent6"/>
              </a:buClr>
            </a:pPr>
            <a:r>
              <a:rPr lang="en-US" sz="2000" b="1" u="sng" dirty="0" smtClean="0"/>
              <a:t>Oklahoma City</a:t>
            </a:r>
          </a:p>
          <a:p>
            <a:pPr marL="463550" indent="-463550">
              <a:buClr>
                <a:schemeClr val="accent6"/>
              </a:buClr>
            </a:pPr>
            <a:endParaRPr lang="en-US" sz="1000" b="1" u="sng" dirty="0" smtClean="0"/>
          </a:p>
          <a:p>
            <a:pPr marL="463550" indent="-463550">
              <a:buClr>
                <a:schemeClr val="accent6"/>
              </a:buClr>
              <a:buFont typeface="Wingdings" pitchFamily="2" charset="2"/>
              <a:buChar char="Ø"/>
            </a:pPr>
            <a:r>
              <a:rPr lang="en-US" sz="1800" dirty="0" smtClean="0"/>
              <a:t>Enhanced professional development activities for full-time and adjunct faculty.</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800" dirty="0" smtClean="0"/>
              <a:t>Student growth continues and we will accommodate future enrollment growth with available resources.</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800" dirty="0" smtClean="0"/>
              <a:t>Construction on new Engineering Technology building to be complete by June 2011. </a:t>
            </a:r>
          </a:p>
          <a:p>
            <a:pPr marL="463550" indent="-463550">
              <a:buClr>
                <a:schemeClr val="accent6"/>
              </a:buClr>
            </a:pPr>
            <a:endParaRPr lang="en-US" sz="1800" dirty="0" smtClean="0"/>
          </a:p>
          <a:p>
            <a:pPr marL="463550" indent="-463550">
              <a:buClr>
                <a:schemeClr val="accent6"/>
              </a:buClr>
            </a:pPr>
            <a:endParaRPr lang="en-US" sz="1600" dirty="0" smtClean="0"/>
          </a:p>
          <a:p>
            <a:pPr marL="463550" indent="-463550">
              <a:buClr>
                <a:schemeClr val="accent6"/>
              </a:buClr>
            </a:pPr>
            <a:endParaRPr lang="en-US" sz="1000" dirty="0" smtClean="0"/>
          </a:p>
          <a:p>
            <a:pPr marL="463550" indent="-463550">
              <a:buClr>
                <a:schemeClr val="accent6"/>
              </a:buClr>
            </a:pPr>
            <a:endParaRPr lang="en-US" sz="1600" dirty="0"/>
          </a:p>
        </p:txBody>
      </p:sp>
      <p:sp>
        <p:nvSpPr>
          <p:cNvPr id="10" name="Title 1"/>
          <p:cNvSpPr txBox="1">
            <a:spLocks/>
          </p:cNvSpPr>
          <p:nvPr/>
        </p:nvSpPr>
        <p:spPr bwMode="auto">
          <a:xfrm>
            <a:off x="0" y="0"/>
            <a:ext cx="9144000" cy="838200"/>
          </a:xfrm>
          <a:prstGeom prst="rect">
            <a:avLst/>
          </a:prstGeo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prstMaterial="dk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normalizeH="0" baseline="0" noProof="0" dirty="0" smtClean="0">
                <a:ln w="12700">
                  <a:solidFill>
                    <a:schemeClr val="tx1"/>
                  </a:solidFill>
                  <a:prstDash val="solid"/>
                </a:ln>
                <a:solidFill>
                  <a:schemeClr val="accent6"/>
                </a:solidFill>
                <a:effectLst>
                  <a:outerShdw blurRad="50800" dist="38100" dir="2700000" algn="tl" rotWithShape="0">
                    <a:prstClr val="black">
                      <a:alpha val="40000"/>
                    </a:prstClr>
                  </a:outerShdw>
                </a:effectLst>
                <a:uLnTx/>
                <a:uFillTx/>
                <a:latin typeface="Arial" charset="0"/>
                <a:ea typeface="+mj-ea"/>
                <a:cs typeface="Arial" charset="0"/>
              </a:rPr>
              <a:t>Highlights</a:t>
            </a:r>
            <a:endParaRPr kumimoji="0" lang="en-US" sz="4800" i="0" u="none" strike="noStrike" kern="0" normalizeH="0" baseline="0" noProof="0" dirty="0" smtClean="0">
              <a:ln w="12700">
                <a:solidFill>
                  <a:schemeClr val="accent6"/>
                </a:solidFill>
                <a:prstDash val="solid"/>
              </a:ln>
              <a:effectLst>
                <a:outerShdw blurRad="50800" dist="38100" dir="2700000" algn="tl" rotWithShape="0">
                  <a:prstClr val="black">
                    <a:alpha val="40000"/>
                  </a:prstClr>
                </a:outerShdw>
              </a:effectLst>
              <a:uLnTx/>
              <a:uFillTx/>
              <a:latin typeface="Arial" charset="0"/>
              <a:ea typeface="+mj-ea"/>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8382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12" name="TextBox 11"/>
          <p:cNvSpPr txBox="1"/>
          <p:nvPr/>
        </p:nvSpPr>
        <p:spPr>
          <a:xfrm>
            <a:off x="152400" y="914400"/>
            <a:ext cx="8915400" cy="6201698"/>
          </a:xfrm>
          <a:prstGeom prst="rect">
            <a:avLst/>
          </a:prstGeom>
          <a:noFill/>
        </p:spPr>
        <p:txBody>
          <a:bodyPr wrap="square" rtlCol="0">
            <a:spAutoFit/>
          </a:bodyPr>
          <a:lstStyle/>
          <a:p>
            <a:r>
              <a:rPr lang="en-US" sz="2000" b="1" u="sng" dirty="0" smtClean="0"/>
              <a:t>Center for Health Sciences</a:t>
            </a:r>
            <a:endParaRPr lang="en-US" sz="2000" dirty="0" smtClean="0"/>
          </a:p>
          <a:p>
            <a:endParaRPr lang="en-US" sz="800" b="1" u="sng" dirty="0" smtClean="0"/>
          </a:p>
          <a:p>
            <a:pPr marL="463550" indent="-463550" fontAlgn="auto">
              <a:spcBef>
                <a:spcPts val="600"/>
              </a:spcBef>
              <a:spcAft>
                <a:spcPts val="0"/>
              </a:spcAft>
              <a:buClr>
                <a:schemeClr val="accent6"/>
              </a:buClr>
              <a:buFont typeface="Wingdings" pitchFamily="2" charset="2"/>
              <a:buChar char="Ø"/>
              <a:defRPr/>
            </a:pPr>
            <a:r>
              <a:rPr lang="en-US" sz="1800" dirty="0" smtClean="0">
                <a:latin typeface="Arial" pitchFamily="34" charset="0"/>
                <a:cs typeface="Arial" pitchFamily="34" charset="0"/>
              </a:rPr>
              <a:t>CHS successfully negotiated the Academic Affiliation Agreement with OSU Medical Center and ensured the near term financial viability of the hospital.</a:t>
            </a:r>
          </a:p>
          <a:p>
            <a:pPr marL="463550" indent="-463550" fontAlgn="auto">
              <a:spcBef>
                <a:spcPts val="600"/>
              </a:spcBef>
              <a:spcAft>
                <a:spcPts val="0"/>
              </a:spcAft>
              <a:buClr>
                <a:schemeClr val="accent6"/>
              </a:buClr>
              <a:buFont typeface="Wingdings" pitchFamily="2" charset="2"/>
              <a:buChar char="Ø"/>
              <a:defRPr/>
            </a:pPr>
            <a:r>
              <a:rPr lang="en-US" sz="1800" dirty="0" smtClean="0">
                <a:latin typeface="Arial" pitchFamily="34" charset="0"/>
                <a:cs typeface="Arial" pitchFamily="34" charset="0"/>
              </a:rPr>
              <a:t>Despite reimbursement declines and increasing numbers of uninsured patients, the OSU Physicians clinic system showed profits in FY 2010 and projects modest growth in 2011. CHS will add physicians to support the OSU Medical Center and begin managing several hospital owned physician practices. OSU Physicians Practice should  exceed $20.0M in gross revenue for FY 2011.</a:t>
            </a:r>
          </a:p>
          <a:p>
            <a:pPr marL="463550" indent="-463550" fontAlgn="auto">
              <a:spcBef>
                <a:spcPts val="600"/>
              </a:spcBef>
              <a:spcAft>
                <a:spcPts val="0"/>
              </a:spcAft>
              <a:buClr>
                <a:schemeClr val="accent6"/>
              </a:buClr>
              <a:buFont typeface="Wingdings" pitchFamily="2" charset="2"/>
              <a:buChar char="Ø"/>
              <a:defRPr/>
            </a:pPr>
            <a:r>
              <a:rPr lang="en-US" sz="1800" dirty="0" smtClean="0">
                <a:latin typeface="Arial" pitchFamily="34" charset="0"/>
                <a:cs typeface="Arial" pitchFamily="34" charset="0"/>
              </a:rPr>
              <a:t>FY 2011 continues the incremental growth in medical school admissions from 88 to 115 students per year with the admission of 94 students this fall.</a:t>
            </a:r>
          </a:p>
          <a:p>
            <a:pPr marL="463550" indent="-463550" fontAlgn="auto">
              <a:spcBef>
                <a:spcPts val="600"/>
              </a:spcBef>
              <a:spcAft>
                <a:spcPts val="0"/>
              </a:spcAft>
              <a:buClr>
                <a:schemeClr val="accent6"/>
              </a:buClr>
              <a:buFont typeface="Wingdings" pitchFamily="2" charset="2"/>
              <a:buChar char="Ø"/>
              <a:defRPr/>
            </a:pPr>
            <a:r>
              <a:rPr lang="en-US" sz="1800" dirty="0" smtClean="0">
                <a:latin typeface="Arial" pitchFamily="34" charset="0"/>
                <a:cs typeface="Arial" pitchFamily="34" charset="0"/>
              </a:rPr>
              <a:t>CHS continues to transition the Health Care Administration masters program to their campus offering 5 courses from Tulsa in 2010-2011. </a:t>
            </a:r>
          </a:p>
          <a:p>
            <a:pPr marL="463550" indent="-463550" fontAlgn="auto">
              <a:spcBef>
                <a:spcPts val="600"/>
              </a:spcBef>
              <a:spcAft>
                <a:spcPts val="0"/>
              </a:spcAft>
              <a:buClr>
                <a:schemeClr val="accent6"/>
              </a:buClr>
              <a:buFont typeface="Wingdings" pitchFamily="2" charset="2"/>
              <a:buChar char="Ø"/>
              <a:defRPr/>
            </a:pPr>
            <a:r>
              <a:rPr lang="en-US" sz="1800" dirty="0" smtClean="0">
                <a:latin typeface="Arial" pitchFamily="34" charset="0"/>
                <a:cs typeface="Arial" pitchFamily="34" charset="0"/>
              </a:rPr>
              <a:t>The Tulsa Police Department Forensics Lab/Evidence and Property Unit is fully utilizing the new 165,000 sq. ft. joint OSU/TPD facility constructed on campus. OSU’s forensic sciences program and biomedical research labs are scheduled to take occupancy in November 2010.</a:t>
            </a:r>
          </a:p>
          <a:p>
            <a:pPr marL="463550" indent="-463550" fontAlgn="auto">
              <a:spcBef>
                <a:spcPts val="0"/>
              </a:spcBef>
              <a:spcAft>
                <a:spcPts val="0"/>
              </a:spcAft>
              <a:buClr>
                <a:schemeClr val="accent6"/>
              </a:buClr>
              <a:defRPr/>
            </a:pPr>
            <a:endParaRPr lang="en-US" sz="1800" dirty="0" smtClean="0">
              <a:latin typeface="Arial" pitchFamily="34" charset="0"/>
              <a:cs typeface="Arial" pitchFamily="34" charset="0"/>
            </a:endParaRPr>
          </a:p>
          <a:p>
            <a:pPr marL="463550" indent="-463550" fontAlgn="auto">
              <a:spcBef>
                <a:spcPts val="0"/>
              </a:spcBef>
              <a:spcAft>
                <a:spcPts val="0"/>
              </a:spcAft>
              <a:buClr>
                <a:schemeClr val="accent6"/>
              </a:buClr>
              <a:buFont typeface="Wingdings" pitchFamily="2" charset="2"/>
              <a:buChar char="Ø"/>
              <a:defRPr/>
            </a:pPr>
            <a:endParaRPr lang="en-US" sz="1800" dirty="0" smtClean="0">
              <a:latin typeface="Arial" pitchFamily="34" charset="0"/>
              <a:cs typeface="Arial" pitchFamily="34" charset="0"/>
            </a:endParaRPr>
          </a:p>
          <a:p>
            <a:pPr marL="463550" indent="-463550" fontAlgn="auto">
              <a:spcBef>
                <a:spcPts val="0"/>
              </a:spcBef>
              <a:spcAft>
                <a:spcPts val="0"/>
              </a:spcAft>
              <a:buClr>
                <a:schemeClr val="accent6"/>
              </a:buClr>
              <a:buFont typeface="Wingdings" pitchFamily="2" charset="2"/>
              <a:buChar char="Ø"/>
              <a:defRPr/>
            </a:pPr>
            <a:endParaRPr lang="en-US" sz="1800" dirty="0" smtClean="0">
              <a:latin typeface="Arial" pitchFamily="34" charset="0"/>
              <a:cs typeface="Arial" pitchFamily="34" charset="0"/>
            </a:endParaRPr>
          </a:p>
          <a:p>
            <a:pPr marL="463550" indent="-463550" fontAlgn="auto">
              <a:spcBef>
                <a:spcPts val="0"/>
              </a:spcBef>
              <a:spcAft>
                <a:spcPts val="0"/>
              </a:spcAft>
              <a:buClr>
                <a:schemeClr val="accent6"/>
              </a:buClr>
              <a:defRPr/>
            </a:pPr>
            <a:endParaRPr lang="en-US" sz="1800" dirty="0"/>
          </a:p>
        </p:txBody>
      </p:sp>
      <p:sp>
        <p:nvSpPr>
          <p:cNvPr id="7" name="Title 1"/>
          <p:cNvSpPr txBox="1">
            <a:spLocks/>
          </p:cNvSpPr>
          <p:nvPr/>
        </p:nvSpPr>
        <p:spPr bwMode="auto">
          <a:xfrm>
            <a:off x="0" y="0"/>
            <a:ext cx="9144000" cy="838200"/>
          </a:xfrm>
          <a:prstGeom prst="rect">
            <a:avLst/>
          </a:prstGeo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prstMaterial="dk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normalizeH="0" baseline="0" noProof="0" dirty="0" smtClean="0">
                <a:ln w="12700">
                  <a:solidFill>
                    <a:schemeClr val="tx1"/>
                  </a:solidFill>
                  <a:prstDash val="solid"/>
                </a:ln>
                <a:solidFill>
                  <a:schemeClr val="accent6"/>
                </a:solidFill>
                <a:effectLst>
                  <a:outerShdw blurRad="50800" dist="38100" dir="2700000" algn="tl" rotWithShape="0">
                    <a:prstClr val="black">
                      <a:alpha val="40000"/>
                    </a:prstClr>
                  </a:outerShdw>
                </a:effectLst>
                <a:uLnTx/>
                <a:uFillTx/>
                <a:latin typeface="Arial" charset="0"/>
                <a:ea typeface="+mj-ea"/>
                <a:cs typeface="Arial" charset="0"/>
              </a:rPr>
              <a:t>Highlights</a:t>
            </a:r>
            <a:endParaRPr kumimoji="0" lang="en-US" sz="4800" i="0" u="none" strike="noStrike" kern="0" normalizeH="0" baseline="0" noProof="0" dirty="0" smtClean="0">
              <a:ln w="12700">
                <a:solidFill>
                  <a:schemeClr val="accent6"/>
                </a:solidFill>
                <a:prstDash val="solid"/>
              </a:ln>
              <a:effectLst>
                <a:outerShdw blurRad="50800" dist="38100" dir="2700000" algn="tl" rotWithShape="0">
                  <a:prstClr val="black">
                    <a:alpha val="40000"/>
                  </a:prstClr>
                </a:outerShdw>
              </a:effectLst>
              <a:uLnTx/>
              <a:uFillTx/>
              <a:latin typeface="Arial" charset="0"/>
              <a:ea typeface="+mj-ea"/>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457200" y="152400"/>
            <a:ext cx="82296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FY 2011 Budget Presentation</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1143000"/>
            <a:ext cx="5257800" cy="5486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lang="en-US" sz="800" kern="0" dirty="0" smtClean="0">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endParaRPr kumimoji="0" lang="en-US" sz="22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lang="en-US" sz="2600" kern="0" dirty="0" smtClean="0">
                <a:latin typeface="Arial" pitchFamily="34" charset="0"/>
                <a:cs typeface="Arial" pitchFamily="34" charset="0"/>
              </a:rPr>
              <a:t>FY 2011 Proposed Budget</a:t>
            </a:r>
            <a:endParaRPr lang="en-US" sz="2600" kern="0" noProof="0" dirty="0" smtClean="0">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lang="en-US" sz="2600" kern="0" noProof="0" dirty="0" smtClean="0">
                <a:latin typeface="Arial" pitchFamily="34" charset="0"/>
                <a:cs typeface="Arial" pitchFamily="34" charset="0"/>
              </a:rPr>
              <a:t>Auxiliary Enterprises</a:t>
            </a: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lang="en-US" sz="2600" kern="0" dirty="0" smtClean="0">
                <a:latin typeface="Arial" pitchFamily="34" charset="0"/>
                <a:cs typeface="Arial" pitchFamily="34" charset="0"/>
              </a:rPr>
              <a:t>Enrollment</a:t>
            </a:r>
            <a:endParaRPr lang="en-US" sz="2600" kern="0" noProof="0" dirty="0" smtClean="0">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lang="en-US" sz="2600" kern="0" noProof="0" dirty="0" smtClean="0">
                <a:latin typeface="Arial" pitchFamily="34" charset="0"/>
                <a:cs typeface="Arial" pitchFamily="34" charset="0"/>
              </a:rPr>
              <a:t>Requested Increases in </a:t>
            </a:r>
            <a:r>
              <a:rPr lang="en-US" sz="2600" kern="0" dirty="0" smtClean="0">
                <a:latin typeface="Arial" pitchFamily="34" charset="0"/>
                <a:cs typeface="Arial" pitchFamily="34" charset="0"/>
              </a:rPr>
              <a:t>  </a:t>
            </a:r>
            <a:r>
              <a:rPr lang="en-US" sz="2600" kern="0" noProof="0" dirty="0" smtClean="0">
                <a:latin typeface="Arial" pitchFamily="34" charset="0"/>
                <a:cs typeface="Arial" pitchFamily="34" charset="0"/>
              </a:rPr>
              <a:t>Tuition and Mandatory Fees </a:t>
            </a: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sz="2600" b="0" i="0" u="none" strike="noStrike" kern="0" cap="none" spc="0" normalizeH="0" baseline="0" noProof="0" dirty="0" smtClean="0">
                <a:ln>
                  <a:noFill/>
                </a:ln>
                <a:solidFill>
                  <a:schemeClr val="tx1"/>
                </a:solidFill>
                <a:effectLst/>
                <a:uLnTx/>
                <a:uFillTx/>
                <a:latin typeface="Arial" pitchFamily="34" charset="0"/>
                <a:cs typeface="Arial" pitchFamily="34" charset="0"/>
              </a:rPr>
              <a:t>Planning for FY 2012</a:t>
            </a: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sz="2600" b="0" i="0" u="none" strike="noStrike" kern="0" cap="none" spc="0" normalizeH="0" baseline="0" noProof="0" dirty="0" smtClean="0">
                <a:ln>
                  <a:noFill/>
                </a:ln>
                <a:solidFill>
                  <a:schemeClr val="tx1"/>
                </a:solidFill>
                <a:effectLst/>
                <a:uLnTx/>
                <a:uFillTx/>
                <a:latin typeface="Arial" pitchFamily="34" charset="0"/>
                <a:cs typeface="Arial" pitchFamily="34" charset="0"/>
              </a:rPr>
              <a:t>Highlights</a:t>
            </a:r>
            <a:endParaRPr kumimoji="0" lang="en-US" sz="26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pic>
        <p:nvPicPr>
          <p:cNvPr id="9" name="Picture 1" descr="G:\FY2011 Budget\Presentation\New Photos\osu pillar.jpg"/>
          <p:cNvPicPr>
            <a:picLocks noChangeAspect="1" noChangeArrowheads="1"/>
          </p:cNvPicPr>
          <p:nvPr/>
        </p:nvPicPr>
        <p:blipFill>
          <a:blip r:embed="rId2" cstate="print"/>
          <a:srcRect/>
          <a:stretch>
            <a:fillRect/>
          </a:stretch>
        </p:blipFill>
        <p:spPr bwMode="auto">
          <a:xfrm>
            <a:off x="4953000" y="1447800"/>
            <a:ext cx="4191000" cy="42672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8382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12" name="TextBox 11"/>
          <p:cNvSpPr txBox="1"/>
          <p:nvPr/>
        </p:nvSpPr>
        <p:spPr>
          <a:xfrm>
            <a:off x="152400" y="838200"/>
            <a:ext cx="8915400" cy="5632311"/>
          </a:xfrm>
          <a:prstGeom prst="rect">
            <a:avLst/>
          </a:prstGeom>
          <a:noFill/>
        </p:spPr>
        <p:txBody>
          <a:bodyPr wrap="square" rtlCol="0">
            <a:spAutoFit/>
          </a:bodyPr>
          <a:lstStyle/>
          <a:p>
            <a:pPr marL="463550" indent="-463550">
              <a:buClr>
                <a:schemeClr val="accent6"/>
              </a:buClr>
            </a:pPr>
            <a:r>
              <a:rPr lang="en-US" sz="2000" b="1" u="sng" dirty="0" smtClean="0"/>
              <a:t>Tulsa</a:t>
            </a:r>
          </a:p>
          <a:p>
            <a:pPr marL="463550" indent="-463550">
              <a:buClr>
                <a:schemeClr val="accent6"/>
              </a:buClr>
            </a:pPr>
            <a:endParaRPr lang="en-US" sz="1000" b="1" u="sng" dirty="0" smtClean="0"/>
          </a:p>
          <a:p>
            <a:pPr marL="463550" indent="-463550">
              <a:buClr>
                <a:schemeClr val="accent6"/>
              </a:buClr>
              <a:buFont typeface="Wingdings" pitchFamily="2" charset="2"/>
              <a:buChar char="Ø"/>
            </a:pPr>
            <a:r>
              <a:rPr lang="en-US" sz="1800" dirty="0" smtClean="0"/>
              <a:t>Engaged faculty, staff, students and community (including representatives from Stillwater administration) in development of strategic initiatives for 2015. Now in draft form, plan will be finalized later this summer.</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800" dirty="0" smtClean="0"/>
              <a:t>Researchers at the </a:t>
            </a:r>
            <a:r>
              <a:rPr lang="en-US" sz="1800" dirty="0" err="1" smtClean="0"/>
              <a:t>Helmerich</a:t>
            </a:r>
            <a:r>
              <a:rPr lang="en-US" sz="1800" dirty="0" smtClean="0"/>
              <a:t> Research Center are actively engaged in the following development projects: next generation </a:t>
            </a:r>
            <a:r>
              <a:rPr lang="en-US" sz="1800" dirty="0" err="1" smtClean="0"/>
              <a:t>nano</a:t>
            </a:r>
            <a:r>
              <a:rPr lang="en-US" sz="1800" dirty="0" smtClean="0"/>
              <a:t>-fiber composite materials; alternative energy sources; amorphous metal foam and honeycombs for next generation of aircraft and spaceships; recycling of post-consumer waste; and design, fabrication, and characterization of Micro/</a:t>
            </a:r>
            <a:r>
              <a:rPr lang="en-US" sz="1800" dirty="0" err="1" smtClean="0"/>
              <a:t>Nano</a:t>
            </a:r>
            <a:r>
              <a:rPr lang="en-US" sz="1800" dirty="0" smtClean="0"/>
              <a:t>-Electro Mechanical Systems.</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800" dirty="0" smtClean="0"/>
              <a:t>A gift of $250,000 from BlueCross BlueShield of Oklahoma was secured to renovate and purchase new equipment for the Blue Cross Blue Shield of Oklahoma Health Promotion Lab and to create scholarships for the Health Promotion degree program.</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800" dirty="0" smtClean="0"/>
              <a:t>In conjunction with CHS, the OSU-Tulsa clinic was opened in the North Hall building to provide convenient health care for students, faculty and staff.</a:t>
            </a:r>
          </a:p>
          <a:p>
            <a:pPr marL="463550" indent="-463550">
              <a:buClr>
                <a:schemeClr val="accent6"/>
              </a:buClr>
              <a:buFont typeface="Wingdings" pitchFamily="2" charset="2"/>
              <a:buChar char="Ø"/>
            </a:pPr>
            <a:endParaRPr lang="en-US" sz="1800" dirty="0" smtClean="0"/>
          </a:p>
        </p:txBody>
      </p:sp>
      <p:sp>
        <p:nvSpPr>
          <p:cNvPr id="7" name="Title 1"/>
          <p:cNvSpPr txBox="1">
            <a:spLocks/>
          </p:cNvSpPr>
          <p:nvPr/>
        </p:nvSpPr>
        <p:spPr bwMode="auto">
          <a:xfrm>
            <a:off x="0" y="0"/>
            <a:ext cx="9144000" cy="838200"/>
          </a:xfrm>
          <a:prstGeom prst="rect">
            <a:avLst/>
          </a:prstGeo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prstMaterial="dk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normalizeH="0" baseline="0" noProof="0" dirty="0" smtClean="0">
                <a:ln w="12700">
                  <a:solidFill>
                    <a:schemeClr val="tx1"/>
                  </a:solidFill>
                  <a:prstDash val="solid"/>
                </a:ln>
                <a:solidFill>
                  <a:schemeClr val="accent6"/>
                </a:solidFill>
                <a:effectLst>
                  <a:outerShdw blurRad="50800" dist="38100" dir="2700000" algn="tl" rotWithShape="0">
                    <a:prstClr val="black">
                      <a:alpha val="40000"/>
                    </a:prstClr>
                  </a:outerShdw>
                </a:effectLst>
                <a:uLnTx/>
                <a:uFillTx/>
                <a:latin typeface="Arial" charset="0"/>
                <a:ea typeface="+mj-ea"/>
                <a:cs typeface="Arial" charset="0"/>
              </a:rPr>
              <a:t>Highlights</a:t>
            </a:r>
            <a:endParaRPr kumimoji="0" lang="en-US" sz="4800" i="0" u="none" strike="noStrike" kern="0" normalizeH="0" baseline="0" noProof="0" dirty="0" smtClean="0">
              <a:ln w="12700">
                <a:solidFill>
                  <a:schemeClr val="accent6"/>
                </a:solidFill>
                <a:prstDash val="solid"/>
              </a:ln>
              <a:effectLst>
                <a:outerShdw blurRad="50800" dist="38100" dir="2700000" algn="tl" rotWithShape="0">
                  <a:prstClr val="black">
                    <a:alpha val="40000"/>
                  </a:prstClr>
                </a:outerShdw>
              </a:effectLst>
              <a:uLnTx/>
              <a:uFillTx/>
              <a:latin typeface="Arial" charset="0"/>
              <a:ea typeface="+mj-ea"/>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U Academic Logo transparent.gif"/>
          <p:cNvPicPr>
            <a:picLocks noChangeAspect="1"/>
          </p:cNvPicPr>
          <p:nvPr/>
        </p:nvPicPr>
        <p:blipFill>
          <a:blip r:embed="rId2" cstate="print"/>
          <a:stretch>
            <a:fillRect/>
          </a:stretch>
        </p:blipFill>
        <p:spPr>
          <a:xfrm>
            <a:off x="2057400" y="609600"/>
            <a:ext cx="5105400" cy="51054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0" y="152400"/>
            <a:ext cx="91440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State Allocations – All Agencies</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graphicFrame>
        <p:nvGraphicFramePr>
          <p:cNvPr id="4114" name="Object 18"/>
          <p:cNvGraphicFramePr>
            <a:graphicFrameLocks noChangeAspect="1"/>
          </p:cNvGraphicFramePr>
          <p:nvPr/>
        </p:nvGraphicFramePr>
        <p:xfrm>
          <a:off x="125420" y="1752600"/>
          <a:ext cx="8893164" cy="3810000"/>
        </p:xfrm>
        <a:graphic>
          <a:graphicData uri="http://schemas.openxmlformats.org/presentationml/2006/ole">
            <p:oleObj spid="_x0000_s4114" name="Worksheet" r:id="rId3" imgW="7705615" imgH="2905218" progId="Excel.Sheet.12">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0" y="76200"/>
            <a:ext cx="9144000" cy="1219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Educational &amp; General Budget </a:t>
            </a:r>
            <a:br>
              <a:rPr lang="en-US" sz="4000" b="1" dirty="0" smtClean="0">
                <a:solidFill>
                  <a:schemeClr val="tx1"/>
                </a:solidFill>
                <a:latin typeface="Arial" charset="0"/>
                <a:cs typeface="Arial" charset="0"/>
              </a:rPr>
            </a:br>
            <a:r>
              <a:rPr lang="en-US" sz="4000" b="1" dirty="0" smtClean="0">
                <a:solidFill>
                  <a:schemeClr val="tx1"/>
                </a:solidFill>
                <a:latin typeface="Arial" charset="0"/>
                <a:cs typeface="Arial" charset="0"/>
              </a:rPr>
              <a:t>by Object - All Agencies</a:t>
            </a:r>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14462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graphicFrame>
        <p:nvGraphicFramePr>
          <p:cNvPr id="34822" name="Object 6"/>
          <p:cNvGraphicFramePr>
            <a:graphicFrameLocks noChangeAspect="1"/>
          </p:cNvGraphicFramePr>
          <p:nvPr/>
        </p:nvGraphicFramePr>
        <p:xfrm>
          <a:off x="152400" y="2057400"/>
          <a:ext cx="8805650" cy="3200400"/>
        </p:xfrm>
        <a:graphic>
          <a:graphicData uri="http://schemas.openxmlformats.org/presentationml/2006/ole">
            <p:oleObj spid="_x0000_s34822" name="Worksheet" r:id="rId3" imgW="7762782" imgH="2552734" progId="Excel.Sheet.12">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447800" y="1153180"/>
            <a:ext cx="6324600" cy="523220"/>
          </a:xfrm>
          <a:prstGeom prst="rect">
            <a:avLst/>
          </a:prstGeom>
          <a:noFill/>
          <a:ln w="12699">
            <a:noFill/>
            <a:miter lim="800000"/>
            <a:headEnd type="none" w="sm" len="sm"/>
            <a:tailEnd type="none" w="sm" len="sm"/>
          </a:ln>
          <a:effectLst/>
        </p:spPr>
        <p:txBody>
          <a:bodyPr>
            <a:spAutoFit/>
          </a:bodyPr>
          <a:lstStyle/>
          <a:p>
            <a:pPr>
              <a:spcBef>
                <a:spcPct val="50000"/>
              </a:spcBef>
            </a:pPr>
            <a:r>
              <a:rPr lang="en-US" sz="2800" b="1" u="sng" dirty="0" smtClean="0">
                <a:solidFill>
                  <a:schemeClr val="tx1"/>
                </a:solidFill>
              </a:rPr>
              <a:t>FY 2010</a:t>
            </a:r>
            <a:r>
              <a:rPr lang="en-US" sz="2800" b="1" dirty="0" smtClean="0">
                <a:solidFill>
                  <a:schemeClr val="tx1"/>
                </a:solidFill>
              </a:rPr>
              <a:t>	</a:t>
            </a:r>
            <a:r>
              <a:rPr lang="en-US" sz="2800" b="1" dirty="0">
                <a:solidFill>
                  <a:schemeClr val="tx1"/>
                </a:solidFill>
              </a:rPr>
              <a:t>	</a:t>
            </a:r>
            <a:r>
              <a:rPr lang="en-US" sz="2800" b="1" dirty="0" smtClean="0">
                <a:solidFill>
                  <a:schemeClr val="tx1"/>
                </a:solidFill>
              </a:rPr>
              <a:t>		</a:t>
            </a:r>
            <a:r>
              <a:rPr lang="en-US" sz="2800" b="1" u="sng" dirty="0" smtClean="0">
                <a:solidFill>
                  <a:schemeClr val="tx1"/>
                </a:solidFill>
              </a:rPr>
              <a:t>FY 2011</a:t>
            </a:r>
            <a:endParaRPr lang="en-US" sz="2800" b="1" u="sng" dirty="0">
              <a:solidFill>
                <a:schemeClr val="tx1"/>
              </a:solidFill>
            </a:endParaRPr>
          </a:p>
        </p:txBody>
      </p:sp>
      <p:sp>
        <p:nvSpPr>
          <p:cNvPr id="7" name="Title 1"/>
          <p:cNvSpPr>
            <a:spLocks noGrp="1"/>
          </p:cNvSpPr>
          <p:nvPr>
            <p:ph type="title" idx="4294967295"/>
          </p:nvPr>
        </p:nvSpPr>
        <p:spPr bwMode="auto">
          <a:xfrm>
            <a:off x="0" y="152400"/>
            <a:ext cx="91440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Sources of Revenue – All Agencies</a:t>
            </a:r>
          </a:p>
        </p:txBody>
      </p:sp>
      <p:graphicFrame>
        <p:nvGraphicFramePr>
          <p:cNvPr id="14" name="Chart 13"/>
          <p:cNvGraphicFramePr/>
          <p:nvPr/>
        </p:nvGraphicFramePr>
        <p:xfrm>
          <a:off x="4114800" y="1513820"/>
          <a:ext cx="5029200" cy="459740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8" name="Straight Connector 17"/>
          <p:cNvCxnSpPr/>
          <p:nvPr/>
        </p:nvCxnSpPr>
        <p:spPr bwMode="auto">
          <a:xfrm>
            <a:off x="0" y="9890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8" name="Text Box 6"/>
          <p:cNvSpPr txBox="1">
            <a:spLocks noChangeArrowheads="1"/>
          </p:cNvSpPr>
          <p:nvPr/>
        </p:nvSpPr>
        <p:spPr bwMode="auto">
          <a:xfrm>
            <a:off x="990600" y="5476220"/>
            <a:ext cx="2743200" cy="369332"/>
          </a:xfrm>
          <a:prstGeom prst="rect">
            <a:avLst/>
          </a:prstGeom>
          <a:solidFill>
            <a:schemeClr val="bg1">
              <a:lumMod val="75000"/>
            </a:schemeClr>
          </a:solidFill>
          <a:ln w="19050">
            <a:solidFill>
              <a:schemeClr val="accent6"/>
            </a:solidFill>
            <a:miter lim="800000"/>
            <a:headEnd type="none" w="sm" len="sm"/>
            <a:tailEnd type="none" w="sm" len="sm"/>
          </a:ln>
          <a:effectLst/>
          <a:scene3d>
            <a:camera prst="orthographicFront"/>
            <a:lightRig rig="threePt" dir="t"/>
          </a:scene3d>
          <a:sp3d>
            <a:bevelT/>
          </a:sp3d>
        </p:spPr>
        <p:txBody>
          <a:bodyPr wrap="square">
            <a:spAutoFit/>
          </a:bodyPr>
          <a:lstStyle/>
          <a:p>
            <a:pPr algn="ctr">
              <a:spcBef>
                <a:spcPct val="50000"/>
              </a:spcBef>
            </a:pPr>
            <a:r>
              <a:rPr lang="en-US" sz="1800" b="1" dirty="0" smtClean="0"/>
              <a:t>Total Budget = $964.2M</a:t>
            </a:r>
            <a:endParaRPr lang="en-US" sz="1800" b="1" dirty="0">
              <a:solidFill>
                <a:schemeClr val="tx1"/>
              </a:solidFill>
            </a:endParaRPr>
          </a:p>
        </p:txBody>
      </p:sp>
      <p:sp>
        <p:nvSpPr>
          <p:cNvPr id="9" name="Text Box 6"/>
          <p:cNvSpPr txBox="1">
            <a:spLocks noChangeArrowheads="1"/>
          </p:cNvSpPr>
          <p:nvPr/>
        </p:nvSpPr>
        <p:spPr bwMode="auto">
          <a:xfrm>
            <a:off x="5562600" y="5476220"/>
            <a:ext cx="2743200" cy="369332"/>
          </a:xfrm>
          <a:prstGeom prst="rect">
            <a:avLst/>
          </a:prstGeom>
          <a:solidFill>
            <a:schemeClr val="bg1">
              <a:lumMod val="75000"/>
            </a:schemeClr>
          </a:solidFill>
          <a:ln w="19050">
            <a:solidFill>
              <a:schemeClr val="accent6"/>
            </a:solidFill>
            <a:miter lim="800000"/>
            <a:headEnd type="none" w="sm" len="sm"/>
            <a:tailEnd type="none" w="sm" len="sm"/>
          </a:ln>
          <a:effectLst/>
          <a:scene3d>
            <a:camera prst="orthographicFront"/>
            <a:lightRig rig="threePt" dir="t"/>
          </a:scene3d>
          <a:sp3d>
            <a:bevelT/>
          </a:sp3d>
        </p:spPr>
        <p:txBody>
          <a:bodyPr wrap="square">
            <a:spAutoFit/>
          </a:bodyPr>
          <a:lstStyle/>
          <a:p>
            <a:pPr algn="ctr">
              <a:spcBef>
                <a:spcPct val="50000"/>
              </a:spcBef>
            </a:pPr>
            <a:r>
              <a:rPr lang="en-US" sz="1800" b="1" dirty="0" smtClean="0"/>
              <a:t>Total Budget = $1,016M</a:t>
            </a:r>
            <a:endParaRPr lang="en-US" sz="1800" b="1" dirty="0">
              <a:solidFill>
                <a:schemeClr val="tx1"/>
              </a:solidFill>
            </a:endParaRPr>
          </a:p>
        </p:txBody>
      </p:sp>
      <p:graphicFrame>
        <p:nvGraphicFramePr>
          <p:cNvPr id="10" name="Chart 9"/>
          <p:cNvGraphicFramePr/>
          <p:nvPr/>
        </p:nvGraphicFramePr>
        <p:xfrm>
          <a:off x="-304800" y="1371600"/>
          <a:ext cx="49530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762000"/>
          </a:xfrm>
          <a:prstGeom prst="rect">
            <a:avLst/>
          </a:prstGeom>
        </p:spPr>
        <p:txBody>
          <a:bodyPr/>
          <a:lstStyle/>
          <a:p>
            <a:r>
              <a:rPr lang="en-US" sz="4000" b="1" dirty="0" smtClean="0">
                <a:solidFill>
                  <a:schemeClr val="tx1"/>
                </a:solidFill>
              </a:rPr>
              <a:t>Auxiliary Enterprises</a:t>
            </a:r>
            <a:endParaRPr lang="en-US" sz="4000" b="1" dirty="0">
              <a:solidFill>
                <a:schemeClr val="tx1"/>
              </a:solidFill>
            </a:endParaRPr>
          </a:p>
        </p:txBody>
      </p:sp>
      <p:sp>
        <p:nvSpPr>
          <p:cNvPr id="3" name="Content Placeholder 2"/>
          <p:cNvSpPr>
            <a:spLocks noGrp="1"/>
          </p:cNvSpPr>
          <p:nvPr>
            <p:ph idx="4294967295"/>
          </p:nvPr>
        </p:nvSpPr>
        <p:spPr>
          <a:xfrm>
            <a:off x="76200" y="1371600"/>
            <a:ext cx="8915400" cy="4495800"/>
          </a:xfrm>
          <a:prstGeom prst="rect">
            <a:avLst/>
          </a:prstGeom>
        </p:spPr>
        <p:txBody>
          <a:bodyPr/>
          <a:lstStyle/>
          <a:p>
            <a:pPr>
              <a:spcBef>
                <a:spcPts val="200"/>
              </a:spcBef>
              <a:buClr>
                <a:srgbClr val="FF6600"/>
              </a:buClr>
              <a:buNone/>
            </a:pPr>
            <a:endParaRPr lang="en-US" sz="2000" dirty="0" smtClean="0"/>
          </a:p>
          <a:p>
            <a:pPr>
              <a:spcBef>
                <a:spcPts val="200"/>
              </a:spcBef>
              <a:buClr>
                <a:srgbClr val="FF6600"/>
              </a:buClr>
              <a:buFont typeface="Wingdings" pitchFamily="2" charset="2"/>
              <a:buChar char="Ø"/>
            </a:pPr>
            <a:r>
              <a:rPr lang="en-US" sz="2400" b="1" dirty="0" smtClean="0"/>
              <a:t>Athletics - </a:t>
            </a:r>
            <a:r>
              <a:rPr lang="en-US" sz="2200" dirty="0" smtClean="0"/>
              <a:t>increases include debt service, contractual agreements, fringe benefits, financial aid, insurance, and repairs and maintenance.  Ticket sales are forecasted to increase $1.5M in FY 2011 with the OU, Nebraska and Tulsa games being on the home schedule.</a:t>
            </a:r>
          </a:p>
          <a:p>
            <a:pPr>
              <a:spcBef>
                <a:spcPts val="200"/>
              </a:spcBef>
              <a:buClr>
                <a:srgbClr val="FF6600"/>
              </a:buClr>
              <a:buNone/>
            </a:pPr>
            <a:endParaRPr lang="en-US" sz="2000" dirty="0" smtClean="0"/>
          </a:p>
          <a:p>
            <a:pPr>
              <a:spcBef>
                <a:spcPts val="200"/>
              </a:spcBef>
              <a:buClr>
                <a:srgbClr val="FF6600"/>
              </a:buClr>
              <a:buFont typeface="Wingdings" pitchFamily="2" charset="2"/>
              <a:buChar char="Ø"/>
            </a:pPr>
            <a:r>
              <a:rPr lang="en-US" sz="2400" b="1" dirty="0" smtClean="0"/>
              <a:t>Resident Life - </a:t>
            </a:r>
            <a:r>
              <a:rPr lang="en-US" sz="2200" dirty="0" smtClean="0"/>
              <a:t>occupancy rates are expected to be up 150 students. A 3% revenue increase is expected for single student housing.  With the refinancing of bonds, the fund balance has improved $7.0M.  </a:t>
            </a:r>
            <a:endParaRPr lang="en-US" sz="2200" dirty="0"/>
          </a:p>
        </p:txBody>
      </p:sp>
      <p:cxnSp>
        <p:nvCxnSpPr>
          <p:cNvPr id="6" name="Straight Connector 5"/>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7" name="Straight Connector 6"/>
          <p:cNvCxnSpPr/>
          <p:nvPr/>
        </p:nvCxnSpPr>
        <p:spPr bwMode="auto">
          <a:xfrm>
            <a:off x="0" y="9890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762000"/>
          </a:xfrm>
          <a:prstGeom prst="rect">
            <a:avLst/>
          </a:prstGeom>
        </p:spPr>
        <p:txBody>
          <a:bodyPr/>
          <a:lstStyle/>
          <a:p>
            <a:r>
              <a:rPr lang="en-US" sz="4000" b="1" dirty="0" smtClean="0">
                <a:solidFill>
                  <a:schemeClr val="tx1"/>
                </a:solidFill>
              </a:rPr>
              <a:t>Auxiliary Enterprises </a:t>
            </a:r>
            <a:r>
              <a:rPr lang="en-US" sz="2000" b="1" i="1" dirty="0" smtClean="0">
                <a:solidFill>
                  <a:schemeClr val="tx1"/>
                </a:solidFill>
              </a:rPr>
              <a:t>(</a:t>
            </a:r>
            <a:r>
              <a:rPr lang="en-US" sz="2000" b="1" i="1" dirty="0" err="1" smtClean="0">
                <a:solidFill>
                  <a:schemeClr val="tx1"/>
                </a:solidFill>
              </a:rPr>
              <a:t>con’t</a:t>
            </a:r>
            <a:r>
              <a:rPr lang="en-US" sz="2000" b="1" i="1" dirty="0" smtClean="0">
                <a:solidFill>
                  <a:schemeClr val="tx1"/>
                </a:solidFill>
              </a:rPr>
              <a:t>)</a:t>
            </a:r>
            <a:endParaRPr lang="en-US" sz="2000" b="1" i="1" dirty="0">
              <a:solidFill>
                <a:schemeClr val="tx1"/>
              </a:solidFill>
            </a:endParaRPr>
          </a:p>
        </p:txBody>
      </p:sp>
      <p:sp>
        <p:nvSpPr>
          <p:cNvPr id="3" name="Content Placeholder 2"/>
          <p:cNvSpPr>
            <a:spLocks noGrp="1"/>
          </p:cNvSpPr>
          <p:nvPr>
            <p:ph idx="4294967295"/>
          </p:nvPr>
        </p:nvSpPr>
        <p:spPr>
          <a:xfrm>
            <a:off x="0" y="1371600"/>
            <a:ext cx="8915400" cy="4572000"/>
          </a:xfrm>
          <a:prstGeom prst="rect">
            <a:avLst/>
          </a:prstGeom>
        </p:spPr>
        <p:txBody>
          <a:bodyPr/>
          <a:lstStyle/>
          <a:p>
            <a:pPr>
              <a:spcBef>
                <a:spcPts val="200"/>
              </a:spcBef>
              <a:buClr>
                <a:srgbClr val="FF6600"/>
              </a:buClr>
              <a:buFont typeface="Wingdings" pitchFamily="2" charset="2"/>
              <a:buChar char="Ø"/>
            </a:pPr>
            <a:r>
              <a:rPr lang="en-US" sz="2400" b="1" dirty="0" smtClean="0"/>
              <a:t>Student Union - </a:t>
            </a:r>
            <a:r>
              <a:rPr lang="en-US" sz="2200" dirty="0" smtClean="0"/>
              <a:t>projects a very conservative budget this year given the unknown impact the building renovation will have on economic engines.   The renovation project is on schedule with a completion date of December 2011, and is currently running $2.1M under budget (total budget of $60.9M from the initial $63.0M). U-too was established to house the Bookstore, the Student Store and the dining area of the Student Union during the renovation process.  It is located north of the Classroom Building.</a:t>
            </a:r>
          </a:p>
          <a:p>
            <a:pPr>
              <a:spcBef>
                <a:spcPts val="200"/>
              </a:spcBef>
              <a:buClr>
                <a:srgbClr val="FF6600"/>
              </a:buClr>
              <a:buNone/>
            </a:pPr>
            <a:endParaRPr lang="en-US" sz="2000" dirty="0" smtClean="0"/>
          </a:p>
          <a:p>
            <a:pPr>
              <a:spcBef>
                <a:spcPts val="200"/>
              </a:spcBef>
              <a:buClr>
                <a:srgbClr val="FF6600"/>
              </a:buClr>
              <a:buFont typeface="Wingdings" pitchFamily="2" charset="2"/>
              <a:buChar char="Ø"/>
            </a:pPr>
            <a:r>
              <a:rPr lang="en-US" sz="2400" b="1" dirty="0" smtClean="0"/>
              <a:t>University Dining Services - </a:t>
            </a:r>
            <a:r>
              <a:rPr lang="en-US" sz="2200" dirty="0" smtClean="0"/>
              <a:t>anticipates part of revenue moving to other dining units on campus, reduction in labor through more effective scheduling, greater control over food cost and analysis of product mixes to encourage students to eat on campus.</a:t>
            </a:r>
          </a:p>
          <a:p>
            <a:pPr lvl="1">
              <a:buClr>
                <a:srgbClr val="FF6600"/>
              </a:buClr>
              <a:buNone/>
            </a:pPr>
            <a:endParaRPr lang="en-US" dirty="0"/>
          </a:p>
        </p:txBody>
      </p:sp>
      <p:cxnSp>
        <p:nvCxnSpPr>
          <p:cNvPr id="6" name="Straight Connector 5"/>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7" name="Straight Connector 6"/>
          <p:cNvCxnSpPr/>
          <p:nvPr/>
        </p:nvCxnSpPr>
        <p:spPr bwMode="auto">
          <a:xfrm>
            <a:off x="0" y="9890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0" y="228600"/>
            <a:ext cx="91440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charset="0"/>
                <a:cs typeface="Arial" charset="0"/>
              </a:rPr>
              <a:t>Enrollment</a:t>
            </a:r>
          </a:p>
        </p:txBody>
      </p:sp>
      <p:cxnSp>
        <p:nvCxnSpPr>
          <p:cNvPr id="9" name="Straight Connector 8"/>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graphicFrame>
        <p:nvGraphicFramePr>
          <p:cNvPr id="110596" name="Object 4"/>
          <p:cNvGraphicFramePr>
            <a:graphicFrameLocks noChangeAspect="1"/>
          </p:cNvGraphicFramePr>
          <p:nvPr/>
        </p:nvGraphicFramePr>
        <p:xfrm>
          <a:off x="152400" y="1295400"/>
          <a:ext cx="7772400" cy="4724400"/>
        </p:xfrm>
        <a:graphic>
          <a:graphicData uri="http://schemas.openxmlformats.org/presentationml/2006/ole">
            <p:oleObj spid="_x0000_s110596" name="Worksheet" r:id="rId3" imgW="6134202" imgH="3333835" progId="Excel.Sheet.12">
              <p:embed/>
            </p:oleObj>
          </a:graphicData>
        </a:graphic>
      </p:graphicFrame>
      <p:sp>
        <p:nvSpPr>
          <p:cNvPr id="11" name="Oval 10"/>
          <p:cNvSpPr/>
          <p:nvPr/>
        </p:nvSpPr>
        <p:spPr bwMode="auto">
          <a:xfrm>
            <a:off x="4648200" y="4572000"/>
            <a:ext cx="1219200" cy="381000"/>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noFill/>
              <a:effectLst/>
              <a:latin typeface="Arial" charset="0"/>
            </a:endParaRPr>
          </a:p>
        </p:txBody>
      </p:sp>
      <p:cxnSp>
        <p:nvCxnSpPr>
          <p:cNvPr id="19" name="Straight Arrow Connector 18"/>
          <p:cNvCxnSpPr>
            <a:endCxn id="11" idx="5"/>
          </p:cNvCxnSpPr>
          <p:nvPr/>
        </p:nvCxnSpPr>
        <p:spPr bwMode="auto">
          <a:xfrm rot="10800000">
            <a:off x="5688852" y="4897204"/>
            <a:ext cx="2235948" cy="360596"/>
          </a:xfrm>
          <a:prstGeom prst="straightConnector1">
            <a:avLst/>
          </a:prstGeom>
          <a:solidFill>
            <a:schemeClr val="accent1"/>
          </a:solidFill>
          <a:ln w="25400" cap="flat" cmpd="sng" algn="ctr">
            <a:solidFill>
              <a:srgbClr val="462F00"/>
            </a:solidFill>
            <a:prstDash val="solid"/>
            <a:round/>
            <a:headEnd type="none" w="sm" len="sm"/>
            <a:tailEnd type="arrow"/>
          </a:ln>
          <a:effectLst/>
        </p:spPr>
      </p:cxnSp>
      <p:sp>
        <p:nvSpPr>
          <p:cNvPr id="12" name="Oval 11"/>
          <p:cNvSpPr/>
          <p:nvPr/>
        </p:nvSpPr>
        <p:spPr bwMode="auto">
          <a:xfrm>
            <a:off x="6019800" y="4572000"/>
            <a:ext cx="1219200" cy="381000"/>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noFill/>
              <a:effectLst/>
              <a:latin typeface="Arial" charset="0"/>
            </a:endParaRPr>
          </a:p>
        </p:txBody>
      </p:sp>
      <p:cxnSp>
        <p:nvCxnSpPr>
          <p:cNvPr id="18" name="Straight Arrow Connector 17"/>
          <p:cNvCxnSpPr>
            <a:endCxn id="12" idx="5"/>
          </p:cNvCxnSpPr>
          <p:nvPr/>
        </p:nvCxnSpPr>
        <p:spPr bwMode="auto">
          <a:xfrm rot="10800000">
            <a:off x="7060452" y="4897204"/>
            <a:ext cx="864348" cy="360596"/>
          </a:xfrm>
          <a:prstGeom prst="straightConnector1">
            <a:avLst/>
          </a:prstGeom>
          <a:solidFill>
            <a:schemeClr val="accent1"/>
          </a:solidFill>
          <a:ln w="25400" cap="flat" cmpd="sng" algn="ctr">
            <a:solidFill>
              <a:srgbClr val="462F00"/>
            </a:solidFill>
            <a:prstDash val="solid"/>
            <a:round/>
            <a:headEnd type="none" w="sm" len="sm"/>
            <a:tailEnd type="arrow"/>
          </a:ln>
          <a:effectLst/>
        </p:spPr>
      </p:cxnSp>
      <p:sp>
        <p:nvSpPr>
          <p:cNvPr id="6" name="TextBox 5"/>
          <p:cNvSpPr txBox="1"/>
          <p:nvPr/>
        </p:nvSpPr>
        <p:spPr>
          <a:xfrm rot="20530517">
            <a:off x="7369022" y="5227336"/>
            <a:ext cx="1602897" cy="584775"/>
          </a:xfrm>
          <a:prstGeom prst="rect">
            <a:avLst/>
          </a:prstGeom>
          <a:solidFill>
            <a:schemeClr val="bg2">
              <a:lumMod val="90000"/>
            </a:schemeClr>
          </a:solidFill>
          <a:ln w="38100">
            <a:solidFill>
              <a:schemeClr val="accent6">
                <a:lumMod val="75000"/>
              </a:schemeClr>
            </a:solidFill>
          </a:ln>
          <a:scene3d>
            <a:camera prst="orthographicFront"/>
            <a:lightRig rig="harsh" dir="t"/>
          </a:scene3d>
          <a:sp3d extrusionH="76200" prstMaterial="metal">
            <a:bevelT w="114300" prst="artDeco"/>
            <a:extrusionClr>
              <a:schemeClr val="bg2">
                <a:lumMod val="75000"/>
              </a:schemeClr>
            </a:extrusionClr>
          </a:sp3d>
        </p:spPr>
        <p:txBody>
          <a:bodyPr wrap="square" rtlCol="0">
            <a:spAutoFit/>
          </a:bodyPr>
          <a:lstStyle/>
          <a:p>
            <a:pPr algn="ctr"/>
            <a:r>
              <a:rPr lang="en-US" sz="1600" b="1" dirty="0" smtClean="0"/>
              <a:t>All-Time System Highs </a:t>
            </a:r>
            <a:endParaRPr lang="en-US" sz="16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0" y="76200"/>
            <a:ext cx="91440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solidFill>
                  <a:schemeClr val="tx1"/>
                </a:solidFill>
                <a:latin typeface="Arial" charset="0"/>
                <a:cs typeface="Arial" charset="0"/>
              </a:rPr>
              <a:t>FY 2011 Proposed Tuition &amp; Mandatory Fee Rates</a:t>
            </a:r>
            <a:br>
              <a:rPr lang="en-US" sz="2800" b="1" dirty="0" smtClean="0">
                <a:solidFill>
                  <a:schemeClr val="tx1"/>
                </a:solidFill>
                <a:latin typeface="Arial" charset="0"/>
                <a:cs typeface="Arial" charset="0"/>
              </a:rPr>
            </a:br>
            <a:r>
              <a:rPr lang="en-US" sz="2800" b="1" dirty="0" smtClean="0">
                <a:solidFill>
                  <a:schemeClr val="tx1"/>
                </a:solidFill>
                <a:latin typeface="Arial" charset="0"/>
                <a:cs typeface="Arial" charset="0"/>
              </a:rPr>
              <a:t>General University &amp; Tulsa - </a:t>
            </a:r>
            <a:r>
              <a:rPr lang="en-US" sz="2800" b="1" dirty="0" smtClean="0">
                <a:solidFill>
                  <a:schemeClr val="accent6"/>
                </a:solidFill>
                <a:latin typeface="Arial" charset="0"/>
                <a:cs typeface="Arial" charset="0"/>
              </a:rPr>
              <a:t>Undergraduate</a:t>
            </a:r>
          </a:p>
        </p:txBody>
      </p:sp>
      <p:cxnSp>
        <p:nvCxnSpPr>
          <p:cNvPr id="7" name="Straight Connector 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8" name="Straight Connector 7"/>
          <p:cNvCxnSpPr/>
          <p:nvPr/>
        </p:nvCxnSpPr>
        <p:spPr bwMode="auto">
          <a:xfrm>
            <a:off x="0" y="9906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graphicFrame>
        <p:nvGraphicFramePr>
          <p:cNvPr id="40966" name="Object 6"/>
          <p:cNvGraphicFramePr>
            <a:graphicFrameLocks noChangeAspect="1"/>
          </p:cNvGraphicFramePr>
          <p:nvPr/>
        </p:nvGraphicFramePr>
        <p:xfrm>
          <a:off x="914400" y="1066800"/>
          <a:ext cx="7259669" cy="5127470"/>
        </p:xfrm>
        <a:graphic>
          <a:graphicData uri="http://schemas.openxmlformats.org/presentationml/2006/ole">
            <p:oleObj spid="_x0000_s132098" name="Worksheet" r:id="rId3" imgW="9306018" imgH="8562848" progId="Excel.Sheet.8">
              <p:link updateAutomatic="1"/>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sulong">
  <a:themeElements>
    <a:clrScheme name="Custom 1">
      <a:dk1>
        <a:sysClr val="windowText" lastClr="000000"/>
      </a:dk1>
      <a:lt1>
        <a:sysClr val="window" lastClr="FFFFFF"/>
      </a:lt1>
      <a:dk2>
        <a:srgbClr val="003399"/>
      </a:dk2>
      <a:lt2>
        <a:srgbClr val="EEECE1"/>
      </a:lt2>
      <a:accent1>
        <a:srgbClr val="0000FF"/>
      </a:accent1>
      <a:accent2>
        <a:srgbClr val="FF0000"/>
      </a:accent2>
      <a:accent3>
        <a:srgbClr val="009900"/>
      </a:accent3>
      <a:accent4>
        <a:srgbClr val="990099"/>
      </a:accent4>
      <a:accent5>
        <a:srgbClr val="FFFF00"/>
      </a:accent5>
      <a:accent6>
        <a:srgbClr val="FF6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sulo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ul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sulo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ulo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ulo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ulo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sulo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sulong">
  <a:themeElements>
    <a:clrScheme name="Custom 1">
      <a:dk1>
        <a:sysClr val="windowText" lastClr="000000"/>
      </a:dk1>
      <a:lt1>
        <a:sysClr val="window" lastClr="FFFFFF"/>
      </a:lt1>
      <a:dk2>
        <a:srgbClr val="003399"/>
      </a:dk2>
      <a:lt2>
        <a:srgbClr val="EEECE1"/>
      </a:lt2>
      <a:accent1>
        <a:srgbClr val="0000FF"/>
      </a:accent1>
      <a:accent2>
        <a:srgbClr val="FF0000"/>
      </a:accent2>
      <a:accent3>
        <a:srgbClr val="009900"/>
      </a:accent3>
      <a:accent4>
        <a:srgbClr val="990099"/>
      </a:accent4>
      <a:accent5>
        <a:srgbClr val="FFFF00"/>
      </a:accent5>
      <a:accent6>
        <a:srgbClr val="FF6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sulo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ul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sulo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ulo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ulo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ulo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sulo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sulong">
  <a:themeElements>
    <a:clrScheme name="Custom 1">
      <a:dk1>
        <a:sysClr val="windowText" lastClr="000000"/>
      </a:dk1>
      <a:lt1>
        <a:sysClr val="window" lastClr="FFFFFF"/>
      </a:lt1>
      <a:dk2>
        <a:srgbClr val="003399"/>
      </a:dk2>
      <a:lt2>
        <a:srgbClr val="EEECE1"/>
      </a:lt2>
      <a:accent1>
        <a:srgbClr val="0000FF"/>
      </a:accent1>
      <a:accent2>
        <a:srgbClr val="FF0000"/>
      </a:accent2>
      <a:accent3>
        <a:srgbClr val="009900"/>
      </a:accent3>
      <a:accent4>
        <a:srgbClr val="990099"/>
      </a:accent4>
      <a:accent5>
        <a:srgbClr val="FFFF00"/>
      </a:accent5>
      <a:accent6>
        <a:srgbClr val="FF6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sulo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ul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sulo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ulo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ulo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ulo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sulo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sulong">
  <a:themeElements>
    <a:clrScheme name="Custom 1">
      <a:dk1>
        <a:sysClr val="windowText" lastClr="000000"/>
      </a:dk1>
      <a:lt1>
        <a:sysClr val="window" lastClr="FFFFFF"/>
      </a:lt1>
      <a:dk2>
        <a:srgbClr val="003399"/>
      </a:dk2>
      <a:lt2>
        <a:srgbClr val="EEECE1"/>
      </a:lt2>
      <a:accent1>
        <a:srgbClr val="0000FF"/>
      </a:accent1>
      <a:accent2>
        <a:srgbClr val="FF0000"/>
      </a:accent2>
      <a:accent3>
        <a:srgbClr val="009900"/>
      </a:accent3>
      <a:accent4>
        <a:srgbClr val="990099"/>
      </a:accent4>
      <a:accent5>
        <a:srgbClr val="FFFF00"/>
      </a:accent5>
      <a:accent6>
        <a:srgbClr val="FF6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sulo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ul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sulo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ulo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ulo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ulo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sulo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6786</TotalTime>
  <Words>1186</Words>
  <Application>Microsoft Office PowerPoint</Application>
  <PresentationFormat>On-screen Show (4:3)</PresentationFormat>
  <Paragraphs>139</Paragraphs>
  <Slides>21</Slides>
  <Notes>0</Notes>
  <HiddenSlides>0</HiddenSlides>
  <MMClips>0</MMClips>
  <ScaleCrop>false</ScaleCrop>
  <HeadingPairs>
    <vt:vector size="8" baseType="variant">
      <vt:variant>
        <vt:lpstr>Theme</vt:lpstr>
      </vt:variant>
      <vt:variant>
        <vt:i4>4</vt:i4>
      </vt:variant>
      <vt:variant>
        <vt:lpstr>Links</vt:lpstr>
      </vt:variant>
      <vt:variant>
        <vt:i4>6</vt:i4>
      </vt:variant>
      <vt:variant>
        <vt:lpstr>Embedded OLE Servers</vt:lpstr>
      </vt:variant>
      <vt:variant>
        <vt:i4>1</vt:i4>
      </vt:variant>
      <vt:variant>
        <vt:lpstr>Slide Titles</vt:lpstr>
      </vt:variant>
      <vt:variant>
        <vt:i4>21</vt:i4>
      </vt:variant>
    </vt:vector>
  </HeadingPairs>
  <TitlesOfParts>
    <vt:vector size="32" baseType="lpstr">
      <vt:lpstr>osulong</vt:lpstr>
      <vt:lpstr>1_osulong</vt:lpstr>
      <vt:lpstr>2_osulong</vt:lpstr>
      <vt:lpstr>3_osulong</vt:lpstr>
      <vt:lpstr>C:\C. HAWK\FY 2010 Tuition &amp; Fees\Tuition &amp; Mandatory Fee Forms\FY10 vs  FY11 Proposed Tuition &amp; Mandatory Fee Sheets -- All Agencies.xlsx!OSU-GU &amp; Tulsa Undergrad!R5C1:R42C13</vt:lpstr>
      <vt:lpstr>C:\C. HAWK\FY 2010 Tuition &amp; Fees\Tuition &amp; Mandatory Fee Forms\FY10 vs  FY11 Proposed Tuition &amp; Mandatory Fee Sheets -- All Agencies.xlsx!OSU-GU &amp; Tulsa Grad!R5C1:R36C13</vt:lpstr>
      <vt:lpstr>C:\C. HAWK\FY 2010 Tuition &amp; Fees\Tuition &amp; Mandatory Fee Forms\FY10 vs  FY11 Proposed Tuition &amp; Mandatory Fee Sheets -- All Agencies.xlsx!OSU-CVHS!R5C1:R30C13</vt:lpstr>
      <vt:lpstr>C:\C. HAWK\FY 2010 Tuition &amp; Fees\Tuition &amp; Mandatory Fee Forms\FY10 vs  FY11 Proposed Tuition &amp; Mandatory Fee Sheets -- All Agencies.xlsx!OSU-IT!R5C1:R36C13</vt:lpstr>
      <vt:lpstr>C:\C. HAWK\FY 2010 Tuition &amp; Fees\Tuition &amp; Mandatory Fee Forms\FY10 vs  FY11 Proposed Tuition &amp; Mandatory Fee Sheets -- All Agencies.xlsx!OSU-OKC!R5C1:R36C13</vt:lpstr>
      <vt:lpstr>C:\C. HAWK\FY 2010 Tuition &amp; Fees\Tuition &amp; Mandatory Fee Forms\FY10 vs  FY11 Proposed Tuition &amp; Mandatory Fee Sheets -- All Agencies.xlsx!OSU-CHS!R8C1:R44C13</vt:lpstr>
      <vt:lpstr>Worksheet</vt:lpstr>
      <vt:lpstr>FY 2011 Budget</vt:lpstr>
      <vt:lpstr>FY 2011 Budget Presentation</vt:lpstr>
      <vt:lpstr>State Allocations – All Agencies</vt:lpstr>
      <vt:lpstr>Educational &amp; General Budget  by Object - All Agencies</vt:lpstr>
      <vt:lpstr>Sources of Revenue – All Agencies</vt:lpstr>
      <vt:lpstr>Auxiliary Enterprises</vt:lpstr>
      <vt:lpstr>Auxiliary Enterprises (con’t)</vt:lpstr>
      <vt:lpstr>Enrollment</vt:lpstr>
      <vt:lpstr>FY 2011 Proposed Tuition &amp; Mandatory Fee Rates General University &amp; Tulsa - Undergraduate</vt:lpstr>
      <vt:lpstr>Slide 10</vt:lpstr>
      <vt:lpstr>Slide 11</vt:lpstr>
      <vt:lpstr>Slide 12</vt:lpstr>
      <vt:lpstr>Slide 13</vt:lpstr>
      <vt:lpstr>Slide 14</vt:lpstr>
      <vt:lpstr>FY 2012:  Planning for the Loss  of ARRA Funds</vt:lpstr>
      <vt:lpstr>Slide 16</vt:lpstr>
      <vt:lpstr>Slide 17</vt:lpstr>
      <vt:lpstr>Slide 18</vt:lpstr>
      <vt:lpstr>Slide 19</vt:lpstr>
      <vt:lpstr>Slide 20</vt:lpstr>
      <vt:lpstr>Slide 21</vt:lpstr>
    </vt:vector>
  </TitlesOfParts>
  <Company>Computing &amp;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Authorized User</dc:creator>
  <cp:lastModifiedBy>Kelly D Murphy</cp:lastModifiedBy>
  <cp:revision>679</cp:revision>
  <cp:lastPrinted>1999-09-29T13:20:41Z</cp:lastPrinted>
  <dcterms:created xsi:type="dcterms:W3CDTF">1998-09-30T13:46:56Z</dcterms:created>
  <dcterms:modified xsi:type="dcterms:W3CDTF">2010-06-17T15:58:45Z</dcterms:modified>
</cp:coreProperties>
</file>